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2" r:id="rId2"/>
    <p:sldId id="455" r:id="rId3"/>
    <p:sldId id="457" r:id="rId4"/>
    <p:sldId id="478" r:id="rId5"/>
    <p:sldId id="477" r:id="rId6"/>
    <p:sldId id="465" r:id="rId7"/>
    <p:sldId id="458" r:id="rId8"/>
    <p:sldId id="470" r:id="rId9"/>
    <p:sldId id="471" r:id="rId10"/>
    <p:sldId id="466" r:id="rId11"/>
    <p:sldId id="475" r:id="rId12"/>
    <p:sldId id="476" r:id="rId13"/>
    <p:sldId id="468" r:id="rId14"/>
    <p:sldId id="451" r:id="rId15"/>
  </p:sldIdLst>
  <p:sldSz cx="9906000" cy="6858000" type="A4"/>
  <p:notesSz cx="6808788" cy="9940925"/>
  <p:embeddedFontLst>
    <p:embeddedFont>
      <p:font typeface="a_PlakatTitul" panose="020B0604020202020204" charset="-52"/>
      <p:bold r:id="rId18"/>
    </p:embeddedFont>
    <p:embeddedFont>
      <p:font typeface="Lato Light" panose="020B0604020202020204" charset="0"/>
      <p:regular r:id="rId19"/>
      <p:italic r:id="rId20"/>
    </p:embeddedFont>
    <p:embeddedFont>
      <p:font typeface="Lato" panose="020B0604020202020204" charset="0"/>
      <p:regular r:id="rId21"/>
      <p:bold r:id="rId22"/>
      <p:italic r:id="rId23"/>
      <p:boldItalic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Arial Narrow" panose="020B0606020202030204" pitchFamily="34" charset="0"/>
      <p:regular r:id="rId31"/>
      <p:bold r:id="rId32"/>
      <p:italic r:id="rId33"/>
      <p:boldItalic r:id="rId34"/>
    </p:embeddedFont>
  </p:embeddedFontLst>
  <p:defaultTextStyle>
    <a:defPPr>
      <a:defRPr lang="ru-RU"/>
    </a:defPPr>
    <a:lvl1pPr marL="0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46428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92855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39282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85710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32137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78565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24992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571419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498">
          <p15:clr>
            <a:srgbClr val="A4A3A4"/>
          </p15:clr>
        </p15:guide>
        <p15:guide id="2" pos="589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75BA"/>
    <a:srgbClr val="D61C35"/>
    <a:srgbClr val="5642D0"/>
    <a:srgbClr val="22CEF0"/>
    <a:srgbClr val="9933FF"/>
    <a:srgbClr val="9900CC"/>
    <a:srgbClr val="9966FF"/>
    <a:srgbClr val="0000FF"/>
    <a:srgbClr val="B0B0B0"/>
    <a:srgbClr val="22BA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8" autoAdjust="0"/>
    <p:restoredTop sz="96984" autoAdjust="0"/>
  </p:normalViewPr>
  <p:slideViewPr>
    <p:cSldViewPr>
      <p:cViewPr>
        <p:scale>
          <a:sx n="70" d="100"/>
          <a:sy n="70" d="100"/>
        </p:scale>
        <p:origin x="-78" y="-972"/>
      </p:cViewPr>
      <p:guideLst>
        <p:guide orient="horz" pos="3498"/>
        <p:guide pos="5897"/>
      </p:guideLst>
    </p:cSldViewPr>
  </p:slideViewPr>
  <p:outlineViewPr>
    <p:cViewPr>
      <p:scale>
        <a:sx n="33" d="100"/>
        <a:sy n="33" d="100"/>
      </p:scale>
      <p:origin x="0" y="1038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3240" y="-114"/>
      </p:cViewPr>
      <p:guideLst>
        <p:guide orient="horz" pos="3132"/>
        <p:guide pos="214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1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/>
          <a:lstStyle>
            <a:lvl1pPr algn="r">
              <a:defRPr sz="1200"/>
            </a:lvl1pPr>
          </a:lstStyle>
          <a:p>
            <a:fld id="{C4F69FD8-E527-4224-8775-F42590877C79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1814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1814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 anchor="b"/>
          <a:lstStyle>
            <a:lvl1pPr algn="r">
              <a:defRPr sz="1200"/>
            </a:lvl1pPr>
          </a:lstStyle>
          <a:p>
            <a:fld id="{D4035532-1785-4AE4-B825-8D9233C0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0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578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46428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92855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39282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85710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32137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78565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24992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71419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83212" cy="3727450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lIns="91685" tIns="45843" rIns="91685" bIns="45843"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6739" y="9442156"/>
            <a:ext cx="2950475" cy="497045"/>
          </a:xfrm>
          <a:prstGeom prst="rect">
            <a:avLst/>
          </a:prstGeom>
        </p:spPr>
        <p:txBody>
          <a:bodyPr lIns="91685" tIns="45843" rIns="91685" bIns="45843"/>
          <a:lstStyle/>
          <a:p>
            <a:fld id="{CB0CDA66-2285-4022-A763-D2C51422678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734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00088" y="750888"/>
            <a:ext cx="5400675" cy="3738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38274"/>
            <a:ext cx="5439629" cy="44884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665" y="9474945"/>
            <a:ext cx="2947472" cy="4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4281" indent="-283918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529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405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64418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26385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88353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50321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12289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5D8086BE-B52A-4AF2-9C12-70B4E9843519}" type="slidenum">
              <a:rPr lang="ru-RU" altLang="ru-RU"/>
              <a:pPr eaLnBrk="1" hangingPunct="1"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4474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7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3" y="4723253"/>
            <a:ext cx="5447666" cy="44720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33" tIns="45765" rIns="91533" bIns="45765"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5982" y="9441733"/>
            <a:ext cx="2951217" cy="4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33" tIns="45765" rIns="91533" bIns="45765"/>
          <a:lstStyle>
            <a:lvl1pPr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3972" indent="-286144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4572" indent="-228914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2402" indent="-228914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60232" indent="-228914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8060" indent="-228914" defTabSz="893402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5890" indent="-228914" defTabSz="893402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33719" indent="-228914" defTabSz="893402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91549" indent="-228914" defTabSz="893402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FFD9346A-BC9F-44DE-8C86-9559553F58ED}" type="slidenum">
              <a:rPr lang="ru-RU"/>
              <a:pPr eaLnBrk="1" hangingPunct="1"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22261"/>
            <a:ext cx="5447674" cy="447245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36" tIns="45769" rIns="91536" bIns="45769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5675" y="687388"/>
            <a:ext cx="4959350" cy="3433762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6921" y="4348957"/>
            <a:ext cx="5495369" cy="4120063"/>
          </a:xfrm>
          <a:prstGeom prst="rect">
            <a:avLst/>
          </a:prstGeom>
        </p:spPr>
        <p:txBody>
          <a:bodyPr lIns="91539" tIns="45770" rIns="91539" bIns="4577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14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5675" y="687388"/>
            <a:ext cx="4959350" cy="3433762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6921" y="4348957"/>
            <a:ext cx="5495369" cy="4120063"/>
          </a:xfrm>
          <a:prstGeom prst="rect">
            <a:avLst/>
          </a:prstGeom>
        </p:spPr>
        <p:txBody>
          <a:bodyPr lIns="91539" tIns="45770" rIns="91539" bIns="4577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149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00088" y="750888"/>
            <a:ext cx="5400675" cy="3738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38274"/>
            <a:ext cx="5439629" cy="44884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665" y="9474945"/>
            <a:ext cx="2947472" cy="4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4281" indent="-283918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529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405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64418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26385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88353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50321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12289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5D8086BE-B52A-4AF2-9C12-70B4E9843519}" type="slidenum">
              <a:rPr lang="ru-RU" altLang="ru-RU"/>
              <a:pPr eaLnBrk="1" hangingPunct="1"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4474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00088" y="750888"/>
            <a:ext cx="5400675" cy="3738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38274"/>
            <a:ext cx="5439629" cy="44884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665" y="9474945"/>
            <a:ext cx="2947472" cy="4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4281" indent="-283918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529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405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64418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26385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88353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50321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12289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5D8086BE-B52A-4AF2-9C12-70B4E9843519}" type="slidenum">
              <a:rPr lang="ru-RU" altLang="ru-RU"/>
              <a:pPr eaLnBrk="1" hangingPunct="1"/>
              <a:t>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44474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49300" y="747713"/>
            <a:ext cx="5389563" cy="37322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8512" y="4731200"/>
            <a:ext cx="5512860" cy="448160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1" tIns="46035" rIns="92071" bIns="46035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00088" y="750888"/>
            <a:ext cx="5400675" cy="3738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38274"/>
            <a:ext cx="5439629" cy="44884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665" y="9474945"/>
            <a:ext cx="2947472" cy="4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4281" indent="-283918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529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405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64418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26385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88353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50321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12289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5D8086BE-B52A-4AF2-9C12-70B4E9843519}" type="slidenum">
              <a:rPr lang="ru-RU" altLang="ru-RU"/>
              <a:pPr eaLnBrk="1" hangingPunct="1"/>
              <a:t>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44474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4375" y="747713"/>
            <a:ext cx="5380038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880" y="4721664"/>
            <a:ext cx="5447030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4" tIns="45762" rIns="91524" bIns="45762"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00088" y="750888"/>
            <a:ext cx="5400675" cy="3738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38274"/>
            <a:ext cx="5439629" cy="44884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665" y="9474945"/>
            <a:ext cx="2947472" cy="4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4281" indent="-283918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529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405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64418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26385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88353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50321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12289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5D8086BE-B52A-4AF2-9C12-70B4E9843519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447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6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2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9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5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3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8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4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71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D1C6-2C2D-4E98-9123-0CB605CCC079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9018-844C-4820-A18E-0EE2CFC48CDC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40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C489-4201-4D6E-BF29-73DBF815B832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533C-3315-40D1-AEED-BFAF13EF8320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7" y="4406902"/>
            <a:ext cx="8420100" cy="1362075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7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64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92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3928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857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321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7856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12499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7141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ED91-3DE2-4464-8591-8B0A236D863C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1" y="1600200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9E74-F9AB-4A07-AF15-F989CFE4396D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6428" indent="0">
              <a:buNone/>
              <a:defRPr sz="2000" b="1"/>
            </a:lvl2pPr>
            <a:lvl3pPr marL="892855" indent="0">
              <a:buNone/>
              <a:defRPr sz="1700" b="1"/>
            </a:lvl3pPr>
            <a:lvl4pPr marL="1339282" indent="0">
              <a:buNone/>
              <a:defRPr sz="1600" b="1"/>
            </a:lvl4pPr>
            <a:lvl5pPr marL="1785710" indent="0">
              <a:buNone/>
              <a:defRPr sz="1600" b="1"/>
            </a:lvl5pPr>
            <a:lvl6pPr marL="2232137" indent="0">
              <a:buNone/>
              <a:defRPr sz="1600" b="1"/>
            </a:lvl6pPr>
            <a:lvl7pPr marL="2678565" indent="0">
              <a:buNone/>
              <a:defRPr sz="1600" b="1"/>
            </a:lvl7pPr>
            <a:lvl8pPr marL="3124992" indent="0">
              <a:buNone/>
              <a:defRPr sz="1600" b="1"/>
            </a:lvl8pPr>
            <a:lvl9pPr marL="357141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6"/>
            <a:ext cx="43768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6428" indent="0">
              <a:buNone/>
              <a:defRPr sz="2000" b="1"/>
            </a:lvl2pPr>
            <a:lvl3pPr marL="892855" indent="0">
              <a:buNone/>
              <a:defRPr sz="1700" b="1"/>
            </a:lvl3pPr>
            <a:lvl4pPr marL="1339282" indent="0">
              <a:buNone/>
              <a:defRPr sz="1600" b="1"/>
            </a:lvl4pPr>
            <a:lvl5pPr marL="1785710" indent="0">
              <a:buNone/>
              <a:defRPr sz="1600" b="1"/>
            </a:lvl5pPr>
            <a:lvl6pPr marL="2232137" indent="0">
              <a:buNone/>
              <a:defRPr sz="1600" b="1"/>
            </a:lvl6pPr>
            <a:lvl7pPr marL="2678565" indent="0">
              <a:buNone/>
              <a:defRPr sz="1600" b="1"/>
            </a:lvl7pPr>
            <a:lvl8pPr marL="3124992" indent="0">
              <a:buNone/>
              <a:defRPr sz="1600" b="1"/>
            </a:lvl8pPr>
            <a:lvl9pPr marL="357141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6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D7A7-0080-4413-A2E4-61562C68DEBD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90963-C95B-47C8-A9B5-E83E4AB97415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1D35-1491-4B3E-9845-5BDF604B276E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46428" indent="0">
              <a:buNone/>
              <a:defRPr sz="1200"/>
            </a:lvl2pPr>
            <a:lvl3pPr marL="892855" indent="0">
              <a:buNone/>
              <a:defRPr sz="900"/>
            </a:lvl3pPr>
            <a:lvl4pPr marL="1339282" indent="0">
              <a:buNone/>
              <a:defRPr sz="900"/>
            </a:lvl4pPr>
            <a:lvl5pPr marL="1785710" indent="0">
              <a:buNone/>
              <a:defRPr sz="900"/>
            </a:lvl5pPr>
            <a:lvl6pPr marL="2232137" indent="0">
              <a:buNone/>
              <a:defRPr sz="900"/>
            </a:lvl6pPr>
            <a:lvl7pPr marL="2678565" indent="0">
              <a:buNone/>
              <a:defRPr sz="900"/>
            </a:lvl7pPr>
            <a:lvl8pPr marL="3124992" indent="0">
              <a:buNone/>
              <a:defRPr sz="900"/>
            </a:lvl8pPr>
            <a:lvl9pPr marL="357141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49A1-F4B7-4B36-A81A-024F5A11FA13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46428" indent="0">
              <a:buNone/>
              <a:defRPr sz="2800"/>
            </a:lvl2pPr>
            <a:lvl3pPr marL="892855" indent="0">
              <a:buNone/>
              <a:defRPr sz="2400"/>
            </a:lvl3pPr>
            <a:lvl4pPr marL="1339282" indent="0">
              <a:buNone/>
              <a:defRPr sz="2000"/>
            </a:lvl4pPr>
            <a:lvl5pPr marL="1785710" indent="0">
              <a:buNone/>
              <a:defRPr sz="2000"/>
            </a:lvl5pPr>
            <a:lvl6pPr marL="2232137" indent="0">
              <a:buNone/>
              <a:defRPr sz="2000"/>
            </a:lvl6pPr>
            <a:lvl7pPr marL="2678565" indent="0">
              <a:buNone/>
              <a:defRPr sz="2000"/>
            </a:lvl7pPr>
            <a:lvl8pPr marL="3124992" indent="0">
              <a:buNone/>
              <a:defRPr sz="2000"/>
            </a:lvl8pPr>
            <a:lvl9pPr marL="357141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46428" indent="0">
              <a:buNone/>
              <a:defRPr sz="1200"/>
            </a:lvl2pPr>
            <a:lvl3pPr marL="892855" indent="0">
              <a:buNone/>
              <a:defRPr sz="900"/>
            </a:lvl3pPr>
            <a:lvl4pPr marL="1339282" indent="0">
              <a:buNone/>
              <a:defRPr sz="900"/>
            </a:lvl4pPr>
            <a:lvl5pPr marL="1785710" indent="0">
              <a:buNone/>
              <a:defRPr sz="900"/>
            </a:lvl5pPr>
            <a:lvl6pPr marL="2232137" indent="0">
              <a:buNone/>
              <a:defRPr sz="900"/>
            </a:lvl6pPr>
            <a:lvl7pPr marL="2678565" indent="0">
              <a:buNone/>
              <a:defRPr sz="900"/>
            </a:lvl7pPr>
            <a:lvl8pPr marL="3124992" indent="0">
              <a:buNone/>
              <a:defRPr sz="900"/>
            </a:lvl8pPr>
            <a:lvl9pPr marL="357141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BE25D-CAC3-4336-B46E-D8E4E980C1BF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89285" tIns="44643" rIns="89285" bIns="4464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89285" tIns="44643" rIns="89285" bIns="4464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1" y="6356352"/>
            <a:ext cx="23114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8A7F5-288E-4E57-94F9-0183B17BDA59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1" y="6356352"/>
            <a:ext cx="23114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892855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4821" indent="-334821" algn="l" defTabSz="8928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5445" indent="-279017" algn="l" defTabSz="8928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16069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497" indent="-223214" algn="l" defTabSz="8928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8924" indent="-223214" algn="l" defTabSz="8928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55351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01779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48205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94633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46428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92855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39282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85710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32137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78565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24992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71419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273" y="4042116"/>
            <a:ext cx="9489503" cy="165513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Изменения законодательства в рамках предоставления государственных услуг в 2026 году. </a:t>
            </a: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Оказание </a:t>
            </a: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государственных услуг в электронном виде </a:t>
            </a: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с использованием ЕПГУ</a:t>
            </a: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).</a:t>
            </a:r>
            <a:b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endParaRPr lang="ru-RU" sz="2400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74" name="Picture 2" descr="C:\Users\Илья\Desktop\Герб цветно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29" y="800709"/>
            <a:ext cx="3119802" cy="324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20852" y="6237312"/>
            <a:ext cx="2987172" cy="259435"/>
          </a:xfrm>
          <a:prstGeom prst="rect">
            <a:avLst/>
          </a:prstGeom>
          <a:noFill/>
        </p:spPr>
        <p:txBody>
          <a:bodyPr wrap="none" lIns="89285" tIns="44643" rIns="89285" bIns="44643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ДОКЛАДЧИК: </a:t>
            </a:r>
            <a:r>
              <a:rPr lang="ru-RU" sz="11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Остапова</a:t>
            </a:r>
            <a:r>
              <a:rPr lang="ru-RU" sz="11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Юлия Николаевна</a:t>
            </a:r>
            <a:endParaRPr lang="ru-RU" sz="1100" b="1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4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839075" cy="960438"/>
          </a:xfrm>
        </p:spPr>
        <p:txBody>
          <a:bodyPr>
            <a:normAutofit/>
          </a:bodyPr>
          <a:lstStyle/>
          <a:p>
            <a:pPr algn="l"/>
            <a:r>
              <a:rPr lang="ru-RU" altLang="ru-RU" sz="1900" dirty="0" smtClean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СМЕНА ЭКСПЛУАТИРУЮЩЕЙ ОРГАНИЗАЦИИ</a:t>
            </a:r>
          </a:p>
        </p:txBody>
      </p:sp>
      <p:pic>
        <p:nvPicPr>
          <p:cNvPr id="4100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61E3B-75B2-4728-8766-F8196AF1FB4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 bwMode="auto">
          <a:xfrm>
            <a:off x="344488" y="1520788"/>
            <a:ext cx="9253028" cy="4680520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latin typeface="Lato" panose="020B0604020202020204" charset="0"/>
                <a:cs typeface="Lato" panose="020B0604020202020204" charset="0"/>
              </a:rPr>
              <a:t>Передача </a:t>
            </a:r>
            <a:r>
              <a:rPr lang="ru-RU" b="1" dirty="0">
                <a:latin typeface="Lato" panose="020B0604020202020204" charset="0"/>
                <a:cs typeface="Lato" panose="020B0604020202020204" charset="0"/>
              </a:rPr>
              <a:t>объекта новому </a:t>
            </a:r>
            <a:r>
              <a:rPr lang="ru-RU" b="1" dirty="0" smtClean="0">
                <a:latin typeface="Lato" panose="020B0604020202020204" charset="0"/>
                <a:cs typeface="Lato" panose="020B0604020202020204" charset="0"/>
              </a:rPr>
              <a:t>владельцу</a:t>
            </a:r>
          </a:p>
          <a:p>
            <a:pPr algn="ctr">
              <a:defRPr/>
            </a:pPr>
            <a:endParaRPr lang="ru-RU" sz="1600" b="1" dirty="0"/>
          </a:p>
          <a:p>
            <a:pPr>
              <a:defRPr/>
            </a:pP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Процедура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:</a:t>
            </a:r>
            <a:r>
              <a:rPr lang="ru-RU" sz="1500" dirty="0">
                <a:latin typeface="Lato" panose="020B0604020202020204" charset="0"/>
                <a:cs typeface="Lato" panose="020B0604020202020204" charset="0"/>
              </a:rPr>
              <a:t> Новый владелец подает заявление </a:t>
            </a:r>
            <a:r>
              <a:rPr lang="ru-RU" sz="1500" dirty="0" smtClean="0">
                <a:latin typeface="Lato" panose="020B0604020202020204" charset="0"/>
                <a:cs typeface="Lato" panose="020B0604020202020204" charset="0"/>
              </a:rPr>
              <a:t>на</a:t>
            </a:r>
            <a:r>
              <a:rPr lang="en-US" sz="1500" dirty="0" smtClean="0">
                <a:latin typeface="Lato" panose="020B0604020202020204" charset="0"/>
                <a:cs typeface="Lato" panose="020B0604020202020204" charset="0"/>
              </a:rPr>
              <a:t> </a:t>
            </a:r>
            <a:r>
              <a:rPr lang="ru-RU" sz="1500" dirty="0" smtClean="0">
                <a:latin typeface="Lato" panose="020B0604020202020204" charset="0"/>
                <a:cs typeface="Lato" panose="020B0604020202020204" charset="0"/>
              </a:rPr>
              <a:t>внесение изменений в реестр ОПО </a:t>
            </a:r>
          </a:p>
          <a:p>
            <a:pPr>
              <a:defRPr/>
            </a:pPr>
            <a:r>
              <a:rPr lang="ru-RU" sz="1500" dirty="0" smtClean="0">
                <a:latin typeface="Lato" panose="020B0604020202020204" charset="0"/>
                <a:cs typeface="Lato" panose="020B0604020202020204" charset="0"/>
              </a:rPr>
              <a:t>                       (</a:t>
            </a:r>
            <a:r>
              <a:rPr lang="ru-RU" sz="1500" dirty="0">
                <a:latin typeface="Lato" panose="020B0604020202020204" charset="0"/>
                <a:cs typeface="Lato" panose="020B0604020202020204" charset="0"/>
              </a:rPr>
              <a:t>исключение </a:t>
            </a:r>
            <a:r>
              <a:rPr lang="ru-RU" sz="1500" dirty="0" smtClean="0">
                <a:latin typeface="Lato" panose="020B0604020202020204" charset="0"/>
                <a:cs typeface="Lato" panose="020B0604020202020204" charset="0"/>
              </a:rPr>
              <a:t>объекта у </a:t>
            </a:r>
            <a:r>
              <a:rPr lang="ru-RU" sz="1500" dirty="0">
                <a:latin typeface="Lato" panose="020B0604020202020204" charset="0"/>
                <a:cs typeface="Lato" panose="020B0604020202020204" charset="0"/>
              </a:rPr>
              <a:t>старого владельца, включение </a:t>
            </a:r>
            <a:r>
              <a:rPr lang="ru-RU" sz="1500" dirty="0" smtClean="0">
                <a:latin typeface="Lato" panose="020B0604020202020204" charset="0"/>
                <a:cs typeface="Lato" panose="020B0604020202020204" charset="0"/>
              </a:rPr>
              <a:t>в состав ОПО нового</a:t>
            </a:r>
            <a:r>
              <a:rPr lang="ru-RU" sz="1500" dirty="0" smtClean="0">
                <a:latin typeface="Lato" panose="020B0604020202020204" charset="0"/>
                <a:cs typeface="Lato" panose="020B0604020202020204" charset="0"/>
              </a:rPr>
              <a:t>)</a:t>
            </a:r>
            <a:endParaRPr lang="ru-RU" sz="1500" dirty="0" smtClean="0">
              <a:latin typeface="Lato" panose="020B0604020202020204" charset="0"/>
              <a:cs typeface="Lato" panose="020B0604020202020204" charset="0"/>
            </a:endParaRPr>
          </a:p>
          <a:p>
            <a:pPr>
              <a:defRPr/>
            </a:pPr>
            <a:endParaRPr lang="ru-RU" sz="1500" b="1" dirty="0">
              <a:latin typeface="Lato" panose="020B0604020202020204" charset="0"/>
              <a:cs typeface="Lato" panose="020B0604020202020204" charset="0"/>
            </a:endParaRPr>
          </a:p>
          <a:p>
            <a:pPr>
              <a:defRPr/>
            </a:pP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Проблема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риска:</a:t>
            </a:r>
            <a:r>
              <a:rPr lang="ru-RU" sz="1500" dirty="0">
                <a:latin typeface="Lato" panose="020B0604020202020204" charset="0"/>
                <a:cs typeface="Lato" panose="020B0604020202020204" charset="0"/>
              </a:rPr>
              <a:t> Старый владелец несет ответственность за объект до момента </a:t>
            </a:r>
            <a:endParaRPr lang="ru-RU" sz="1500" dirty="0" smtClean="0">
              <a:latin typeface="Lato" panose="020B0604020202020204" charset="0"/>
              <a:cs typeface="Lato" panose="020B0604020202020204" charset="0"/>
            </a:endParaRPr>
          </a:p>
          <a:p>
            <a:pPr>
              <a:defRPr/>
            </a:pPr>
            <a:r>
              <a:rPr lang="ru-RU" sz="1500" dirty="0">
                <a:latin typeface="Lato" panose="020B0604020202020204" charset="0"/>
                <a:cs typeface="Lato" panose="020B0604020202020204" charset="0"/>
              </a:rPr>
              <a:t> </a:t>
            </a:r>
            <a:r>
              <a:rPr lang="ru-RU" sz="1500" dirty="0" smtClean="0">
                <a:latin typeface="Lato" panose="020B0604020202020204" charset="0"/>
                <a:cs typeface="Lato" panose="020B0604020202020204" charset="0"/>
              </a:rPr>
              <a:t>              </a:t>
            </a:r>
            <a:r>
              <a:rPr lang="ru-RU" sz="1500" dirty="0" smtClean="0">
                <a:latin typeface="Lato" panose="020B0604020202020204" charset="0"/>
                <a:cs typeface="Lato" panose="020B0604020202020204" charset="0"/>
              </a:rPr>
              <a:t>                 перерегистрации</a:t>
            </a:r>
            <a:endParaRPr lang="ru-RU" sz="1500" dirty="0" smtClean="0">
              <a:latin typeface="Lato" panose="020B0604020202020204" charset="0"/>
              <a:cs typeface="Lato" panose="020B0604020202020204" charset="0"/>
            </a:endParaRPr>
          </a:p>
          <a:p>
            <a:pPr algn="ctr">
              <a:lnSpc>
                <a:spcPct val="150000"/>
              </a:lnSpc>
              <a:defRPr/>
            </a:pPr>
            <a:endParaRPr lang="ru-RU" sz="1600" dirty="0"/>
          </a:p>
          <a:p>
            <a:pPr algn="ctr" eaLnBrk="1" hangingPunct="1">
              <a:defRPr/>
            </a:pP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Пунктом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39 Правил регистрации опасных производственных объектов </a:t>
            </a:r>
            <a:endParaRPr lang="ru-RU" sz="1500" b="1" dirty="0" smtClean="0">
              <a:latin typeface="Lato" panose="020B0604020202020204" charset="0"/>
              <a:cs typeface="Lato" panose="020B0604020202020204" charset="0"/>
            </a:endParaRPr>
          </a:p>
          <a:p>
            <a:pPr algn="ctr" eaLnBrk="1" hangingPunct="1">
              <a:defRPr/>
            </a:pP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в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государственном реестре опасных производственных 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объектов, </a:t>
            </a:r>
          </a:p>
          <a:p>
            <a:pPr algn="ctr" eaLnBrk="1" hangingPunct="1">
              <a:defRPr/>
            </a:pP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утвержденных постановлением Правительства Российской Федерации </a:t>
            </a:r>
          </a:p>
          <a:p>
            <a:pPr algn="ctr" eaLnBrk="1" hangingPunct="1">
              <a:defRPr/>
            </a:pP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от 03.09.2025 № 1363 установлено:</a:t>
            </a:r>
          </a:p>
          <a:p>
            <a:pPr algn="ctr" eaLnBrk="1" hangingPunct="1">
              <a:lnSpc>
                <a:spcPct val="150000"/>
              </a:lnSpc>
              <a:defRPr/>
            </a:pPr>
            <a:endParaRPr lang="ru-RU" sz="1500" b="1" dirty="0">
              <a:latin typeface="Lato" panose="020B0604020202020204" charset="0"/>
              <a:cs typeface="Lato" panose="020B0604020202020204" charset="0"/>
            </a:endParaRPr>
          </a:p>
          <a:p>
            <a:pPr algn="ctr" eaLnBrk="1" hangingPunct="1">
              <a:defRPr/>
            </a:pPr>
            <a:r>
              <a:rPr lang="ru-RU" sz="1500" b="1" i="1" dirty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В случае прекращения эксплуатации опасного производственного объекта </a:t>
            </a:r>
            <a:endParaRPr lang="ru-RU" sz="1500" b="1" i="1" dirty="0" smtClean="0">
              <a:solidFill>
                <a:srgbClr val="C00000"/>
              </a:solidFill>
              <a:latin typeface="Lato" panose="020B0604020202020204" charset="0"/>
              <a:cs typeface="Lato" panose="020B0604020202020204" charset="0"/>
            </a:endParaRPr>
          </a:p>
          <a:p>
            <a:pPr algn="ctr" eaLnBrk="1" hangingPunct="1">
              <a:defRPr/>
            </a:pPr>
            <a:r>
              <a:rPr lang="ru-RU" sz="1500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в </a:t>
            </a:r>
            <a:r>
              <a:rPr lang="ru-RU" sz="1500" b="1" i="1" dirty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связи с передачей прав владения, пользования или распоряжения </a:t>
            </a:r>
            <a:endParaRPr lang="ru-RU" sz="1500" b="1" i="1" dirty="0" smtClean="0">
              <a:solidFill>
                <a:srgbClr val="C00000"/>
              </a:solidFill>
              <a:latin typeface="Lato" panose="020B0604020202020204" charset="0"/>
              <a:cs typeface="Lato" panose="020B0604020202020204" charset="0"/>
            </a:endParaRPr>
          </a:p>
          <a:p>
            <a:pPr algn="ctr" eaLnBrk="1" hangingPunct="1">
              <a:defRPr/>
            </a:pPr>
            <a:r>
              <a:rPr lang="ru-RU" sz="1500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опасным </a:t>
            </a:r>
            <a:r>
              <a:rPr lang="ru-RU" sz="1500" b="1" i="1" dirty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производственным объектом эксплуатирующая организация </a:t>
            </a:r>
            <a:endParaRPr lang="ru-RU" sz="1500" b="1" i="1" dirty="0" smtClean="0">
              <a:solidFill>
                <a:srgbClr val="C00000"/>
              </a:solidFill>
              <a:latin typeface="Lato" panose="020B0604020202020204" charset="0"/>
              <a:cs typeface="Lato" panose="020B0604020202020204" charset="0"/>
            </a:endParaRPr>
          </a:p>
          <a:p>
            <a:pPr algn="ctr" eaLnBrk="1" hangingPunct="1">
              <a:defRPr/>
            </a:pPr>
            <a:r>
              <a:rPr lang="ru-RU" sz="1500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вправе </a:t>
            </a:r>
            <a:r>
              <a:rPr lang="ru-RU" sz="1500" b="1" i="1" dirty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представить в </a:t>
            </a:r>
            <a:r>
              <a:rPr lang="ru-RU" sz="1500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регистрирующий орган </a:t>
            </a:r>
          </a:p>
          <a:p>
            <a:pPr algn="ctr" eaLnBrk="1" hangingPunct="1">
              <a:defRPr/>
            </a:pPr>
            <a:r>
              <a:rPr lang="ru-RU" sz="1500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информацию </a:t>
            </a:r>
            <a:r>
              <a:rPr lang="ru-RU" sz="1500" b="1" i="1" dirty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об указанной передаче прав</a:t>
            </a:r>
          </a:p>
          <a:p>
            <a:pPr eaLnBrk="1" hangingPunct="1">
              <a:defRPr/>
            </a:pP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91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Заголовок 1"/>
          <p:cNvSpPr>
            <a:spLocks noGrp="1"/>
          </p:cNvSpPr>
          <p:nvPr>
            <p:ph type="ctrTitle"/>
          </p:nvPr>
        </p:nvSpPr>
        <p:spPr>
          <a:xfrm>
            <a:off x="387373" y="368300"/>
            <a:ext cx="7924776" cy="960438"/>
          </a:xfrm>
        </p:spPr>
        <p:txBody>
          <a:bodyPr>
            <a:normAutofit/>
          </a:bodyPr>
          <a:lstStyle/>
          <a:p>
            <a:pPr algn="l"/>
            <a:r>
              <a:rPr lang="ru-RU" altLang="ru-RU" sz="19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ЛИЦЕНЗИРОВАНИЕ В ЭЛЕКТРОННОМ ВИДЕ 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3C5F9E6-A3A7-4743-80AD-6D00F86DEE19}" type="slidenum">
              <a:rPr lang="ru-RU" altLang="ru-RU" sz="1200" smtClean="0">
                <a:solidFill>
                  <a:srgbClr val="898989"/>
                </a:solidFill>
              </a:rPr>
              <a:pPr/>
              <a:t>11</a:t>
            </a:fld>
            <a:r>
              <a:rPr lang="ru-RU" altLang="ru-RU" sz="1200" dirty="0" smtClean="0">
                <a:solidFill>
                  <a:srgbClr val="898989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altLang="ru-RU" sz="1200" dirty="0" smtClean="0">
              <a:solidFill>
                <a:srgbClr val="898989"/>
              </a:solidFill>
            </a:endParaRPr>
          </a:p>
        </p:txBody>
      </p:sp>
      <p:pic>
        <p:nvPicPr>
          <p:cNvPr id="1843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9" name="Группа 100"/>
          <p:cNvGrpSpPr>
            <a:grpSpLocks/>
          </p:cNvGrpSpPr>
          <p:nvPr/>
        </p:nvGrpSpPr>
        <p:grpSpPr bwMode="auto">
          <a:xfrm>
            <a:off x="7952770" y="3659188"/>
            <a:ext cx="596900" cy="671513"/>
            <a:chOff x="692019" y="3515213"/>
            <a:chExt cx="550118" cy="671927"/>
          </a:xfrm>
        </p:grpSpPr>
        <p:sp>
          <p:nvSpPr>
            <p:cNvPr id="105" name="Овал 104"/>
            <p:cNvSpPr/>
            <p:nvPr/>
          </p:nvSpPr>
          <p:spPr bwMode="auto">
            <a:xfrm>
              <a:off x="1062178" y="4007641"/>
              <a:ext cx="179959" cy="179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8500" name="TextBox 103"/>
            <p:cNvSpPr txBox="1">
              <a:spLocks noChangeArrowheads="1"/>
            </p:cNvSpPr>
            <p:nvPr/>
          </p:nvSpPr>
          <p:spPr bwMode="auto">
            <a:xfrm>
              <a:off x="692019" y="3515213"/>
              <a:ext cx="170252" cy="307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 sz="1400" dirty="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60512" y="1935639"/>
            <a:ext cx="87993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Lato" panose="020B0604020202020204" charset="0"/>
                <a:cs typeface="Lato" panose="020B0604020202020204" charset="0"/>
              </a:rPr>
              <a:t>С 01 марта 2026 года </a:t>
            </a:r>
          </a:p>
          <a:p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Внесены изменения </a:t>
            </a:r>
            <a:r>
              <a:rPr lang="ru-RU" sz="1600" dirty="0">
                <a:latin typeface="Lato" panose="020B0604020202020204" charset="0"/>
                <a:cs typeface="Lato" panose="020B0604020202020204" charset="0"/>
              </a:rPr>
              <a:t>в </a:t>
            </a:r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Федеральный закон от 04.05.2011 № </a:t>
            </a:r>
            <a:r>
              <a:rPr lang="ru-RU" sz="1600" dirty="0">
                <a:latin typeface="Lato" panose="020B0604020202020204" charset="0"/>
                <a:cs typeface="Lato" panose="020B0604020202020204" charset="0"/>
              </a:rPr>
              <a:t>99-ФЗ </a:t>
            </a:r>
            <a:endParaRPr lang="ru-RU" sz="1600" dirty="0" smtClean="0">
              <a:latin typeface="Lato" panose="020B0604020202020204" charset="0"/>
              <a:cs typeface="Lato" panose="020B0604020202020204" charset="0"/>
            </a:endParaRPr>
          </a:p>
          <a:p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«</a:t>
            </a:r>
            <a:r>
              <a:rPr lang="ru-RU" sz="1600" dirty="0">
                <a:latin typeface="Lato" panose="020B0604020202020204" charset="0"/>
                <a:cs typeface="Lato" panose="020B0604020202020204" charset="0"/>
              </a:rPr>
              <a:t>О </a:t>
            </a:r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лицензировании отдельных видов деятельности»</a:t>
            </a:r>
          </a:p>
          <a:p>
            <a:endParaRPr lang="ru-RU" dirty="0" smtClean="0"/>
          </a:p>
          <a:p>
            <a:pPr algn="ctr">
              <a:defRPr/>
            </a:pPr>
            <a:r>
              <a:rPr lang="ru-RU" sz="1500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Лицензирование переходит в электронный формат!</a:t>
            </a:r>
          </a:p>
          <a:p>
            <a:pPr algn="ctr">
              <a:defRPr/>
            </a:pPr>
            <a:r>
              <a:rPr lang="ru-RU" sz="1500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 </a:t>
            </a:r>
          </a:p>
          <a:p>
            <a:pPr algn="ctr">
              <a:defRPr/>
            </a:pPr>
            <a:r>
              <a:rPr lang="ru-RU" sz="1500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ЗАЯВЛЕНИЕ:</a:t>
            </a:r>
            <a:endParaRPr lang="ru-RU" sz="1500" b="1" i="1" dirty="0">
              <a:solidFill>
                <a:srgbClr val="C00000"/>
              </a:solidFill>
              <a:latin typeface="Lato" panose="020B0604020202020204" charset="0"/>
              <a:cs typeface="Lato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 smtClean="0"/>
              <a:t>представляется </a:t>
            </a:r>
            <a:r>
              <a:rPr lang="ru-RU" b="1" i="1" dirty="0"/>
              <a:t>в форме электронного </a:t>
            </a:r>
            <a:r>
              <a:rPr lang="ru-RU" b="1" i="1" dirty="0" smtClean="0"/>
              <a:t>документа,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 smtClean="0"/>
              <a:t>подается </a:t>
            </a:r>
            <a:r>
              <a:rPr lang="ru-RU" b="1" i="1" dirty="0"/>
              <a:t>посредством личного кабинета на </a:t>
            </a:r>
            <a:r>
              <a:rPr lang="ru-RU" b="1" i="1" dirty="0" smtClean="0"/>
              <a:t>ЕПГУ,</a:t>
            </a:r>
            <a:endParaRPr lang="ru-RU" b="1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 smtClean="0"/>
              <a:t>подписывается </a:t>
            </a:r>
            <a:r>
              <a:rPr lang="ru-RU" b="1" i="1" dirty="0"/>
              <a:t>усиленной квалифицированной электронной </a:t>
            </a:r>
            <a:r>
              <a:rPr lang="ru-RU" b="1" i="1" dirty="0" smtClean="0"/>
              <a:t>подписью</a:t>
            </a:r>
            <a:r>
              <a:rPr lang="ru-RU" b="1" i="1" dirty="0"/>
              <a:t>.</a:t>
            </a:r>
            <a:endParaRPr lang="ru-RU" b="1" i="1" dirty="0" smtClean="0"/>
          </a:p>
          <a:p>
            <a:endParaRPr lang="ru-RU" b="1" i="1" dirty="0"/>
          </a:p>
          <a:p>
            <a:r>
              <a:rPr lang="ru-RU" b="1" dirty="0" smtClean="0"/>
              <a:t>Исключение</a:t>
            </a:r>
            <a:r>
              <a:rPr lang="ru-RU" b="1" dirty="0"/>
              <a:t>: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заявления</a:t>
            </a:r>
            <a:r>
              <a:rPr lang="ru-RU" sz="1600" dirty="0">
                <a:latin typeface="Lato" panose="020B0604020202020204" charset="0"/>
                <a:cs typeface="Lato" panose="020B0604020202020204" charset="0"/>
              </a:rPr>
              <a:t>, в которых содержатся </a:t>
            </a:r>
            <a:r>
              <a:rPr lang="ru-RU" sz="1600" u="sng" dirty="0">
                <a:latin typeface="Lato" panose="020B0604020202020204" charset="0"/>
                <a:cs typeface="Lato" panose="020B0604020202020204" charset="0"/>
              </a:rPr>
              <a:t>сведения, составляющие государственную </a:t>
            </a:r>
            <a:r>
              <a:rPr lang="ru-RU" sz="1600" u="sng" dirty="0" smtClean="0">
                <a:latin typeface="Lato" panose="020B0604020202020204" charset="0"/>
                <a:cs typeface="Lato" panose="020B0604020202020204" charset="0"/>
              </a:rPr>
              <a:t>тайну </a:t>
            </a:r>
          </a:p>
          <a:p>
            <a:endParaRPr lang="ru-RU" u="sng" dirty="0"/>
          </a:p>
          <a:p>
            <a:endParaRPr lang="ru-RU" dirty="0" smtClean="0"/>
          </a:p>
          <a:p>
            <a:r>
              <a:rPr lang="ru-RU" b="1" i="1" dirty="0" smtClean="0"/>
              <a:t>                                                           подаются </a:t>
            </a:r>
            <a:r>
              <a:rPr lang="ru-RU" b="1" i="1" dirty="0"/>
              <a:t>на </a:t>
            </a:r>
            <a:r>
              <a:rPr lang="ru-RU" b="1" i="1" dirty="0" smtClean="0"/>
              <a:t>бумаге</a:t>
            </a:r>
            <a:endParaRPr lang="ru-RU" b="1" i="1" dirty="0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4294543" y="5337213"/>
            <a:ext cx="452817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2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Заголовок 1"/>
          <p:cNvSpPr>
            <a:spLocks noGrp="1"/>
          </p:cNvSpPr>
          <p:nvPr>
            <p:ph type="ctrTitle"/>
          </p:nvPr>
        </p:nvSpPr>
        <p:spPr>
          <a:xfrm>
            <a:off x="387373" y="368300"/>
            <a:ext cx="7924776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19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ВЕДЕНИЕ РЕЕСТРА ЗАКЛЮЧЕНИЙ ЭКСПЕРТИЗЫ ПРОМЫШЛЕННОЙ  БЕЗОПАСНОСТИ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3C5F9E6-A3A7-4743-80AD-6D00F86DEE19}" type="slidenum">
              <a:rPr lang="ru-RU" altLang="ru-RU" sz="1200" smtClean="0">
                <a:solidFill>
                  <a:srgbClr val="898989"/>
                </a:solidFill>
              </a:rPr>
              <a:pPr/>
              <a:t>12</a:t>
            </a:fld>
            <a:r>
              <a:rPr lang="ru-RU" altLang="ru-RU" sz="1200" dirty="0" smtClean="0">
                <a:solidFill>
                  <a:srgbClr val="898989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altLang="ru-RU" sz="1200" dirty="0" smtClean="0">
              <a:solidFill>
                <a:srgbClr val="898989"/>
              </a:solidFill>
            </a:endParaRPr>
          </a:p>
        </p:txBody>
      </p:sp>
      <p:pic>
        <p:nvPicPr>
          <p:cNvPr id="1843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9" name="Группа 100"/>
          <p:cNvGrpSpPr>
            <a:grpSpLocks/>
          </p:cNvGrpSpPr>
          <p:nvPr/>
        </p:nvGrpSpPr>
        <p:grpSpPr bwMode="auto">
          <a:xfrm>
            <a:off x="7952770" y="3659188"/>
            <a:ext cx="596900" cy="671513"/>
            <a:chOff x="692019" y="3515213"/>
            <a:chExt cx="550118" cy="671927"/>
          </a:xfrm>
        </p:grpSpPr>
        <p:sp>
          <p:nvSpPr>
            <p:cNvPr id="105" name="Овал 104"/>
            <p:cNvSpPr/>
            <p:nvPr/>
          </p:nvSpPr>
          <p:spPr bwMode="auto">
            <a:xfrm>
              <a:off x="1062178" y="4007641"/>
              <a:ext cx="179959" cy="179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500" name="TextBox 103"/>
            <p:cNvSpPr txBox="1">
              <a:spLocks noChangeArrowheads="1"/>
            </p:cNvSpPr>
            <p:nvPr/>
          </p:nvSpPr>
          <p:spPr bwMode="auto">
            <a:xfrm>
              <a:off x="692019" y="3515213"/>
              <a:ext cx="170252" cy="307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 sz="140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88504" y="1650946"/>
            <a:ext cx="864869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Lato" panose="020B0604020202020204" charset="0"/>
                <a:cs typeface="Lato" panose="020B0604020202020204" charset="0"/>
              </a:rPr>
              <a:t>С 01 марта 2026 года </a:t>
            </a:r>
            <a:r>
              <a:rPr lang="ru-RU" b="1" dirty="0" smtClean="0">
                <a:latin typeface="Lato" panose="020B0604020202020204" charset="0"/>
                <a:cs typeface="Lato" panose="020B0604020202020204" charset="0"/>
              </a:rPr>
              <a:t>вступил в силу</a:t>
            </a:r>
            <a:endParaRPr lang="ru-RU" dirty="0">
              <a:latin typeface="Lato" panose="020B0604020202020204" charset="0"/>
              <a:cs typeface="Lato" panose="020B0604020202020204" charset="0"/>
            </a:endParaRPr>
          </a:p>
          <a:p>
            <a:r>
              <a:rPr lang="ru-RU" sz="1600" b="1" dirty="0" smtClean="0">
                <a:latin typeface="Lato" panose="020B0604020202020204" charset="0"/>
                <a:cs typeface="Lato" panose="020B0604020202020204" charset="0"/>
              </a:rPr>
              <a:t>Порядок </a:t>
            </a:r>
            <a:r>
              <a:rPr lang="ru-RU" sz="1600" b="1" dirty="0">
                <a:latin typeface="Lato" panose="020B0604020202020204" charset="0"/>
                <a:cs typeface="Lato" panose="020B0604020202020204" charset="0"/>
              </a:rPr>
              <a:t>ведения реестра заключений </a:t>
            </a:r>
            <a:r>
              <a:rPr lang="ru-RU" sz="1600" b="1" dirty="0" smtClean="0">
                <a:latin typeface="Lato" panose="020B0604020202020204" charset="0"/>
                <a:cs typeface="Lato" panose="020B0604020202020204" charset="0"/>
              </a:rPr>
              <a:t>экспертизы промышленной безопасности</a:t>
            </a:r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, утвержденный приказом </a:t>
            </a:r>
            <a:r>
              <a:rPr lang="ru-RU" sz="1600" dirty="0" err="1" smtClean="0">
                <a:latin typeface="Lato" panose="020B0604020202020204" charset="0"/>
                <a:cs typeface="Lato" panose="020B0604020202020204" charset="0"/>
              </a:rPr>
              <a:t>Ростехнадзора</a:t>
            </a:r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 </a:t>
            </a:r>
            <a:r>
              <a:rPr lang="ru-RU" sz="1600" dirty="0">
                <a:latin typeface="Lato" panose="020B0604020202020204" charset="0"/>
                <a:cs typeface="Lato" panose="020B0604020202020204" charset="0"/>
              </a:rPr>
              <a:t>от </a:t>
            </a:r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19.05.2026 № 172</a:t>
            </a:r>
          </a:p>
          <a:p>
            <a:endParaRPr lang="ru-RU" dirty="0"/>
          </a:p>
          <a:p>
            <a:pPr algn="ctr">
              <a:defRPr/>
            </a:pPr>
            <a:r>
              <a:rPr lang="ru-RU" sz="1500" b="1" i="1" dirty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ЗАЯВЛЕНИЕ: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/>
              <a:t>представляется в форме электронного документа</a:t>
            </a:r>
            <a:r>
              <a:rPr lang="ru-RU" b="1" i="1" dirty="0" smtClean="0"/>
              <a:t>, подписанного ЭЦП,</a:t>
            </a:r>
            <a:endParaRPr lang="ru-RU" b="1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/>
              <a:t>подается посредством личного кабинета на ЕПГУ</a:t>
            </a:r>
            <a:r>
              <a:rPr lang="ru-RU" b="1" i="1" dirty="0" smtClean="0"/>
              <a:t>, </a:t>
            </a:r>
          </a:p>
          <a:p>
            <a:pPr algn="ctr"/>
            <a:r>
              <a:rPr lang="ru-RU" sz="2500" b="1" dirty="0">
                <a:solidFill>
                  <a:srgbClr val="C00000"/>
                </a:solidFill>
              </a:rPr>
              <a:t>+</a:t>
            </a:r>
            <a:endParaRPr lang="ru-RU" sz="2500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i="1" dirty="0" smtClean="0"/>
              <a:t>    </a:t>
            </a:r>
            <a:r>
              <a:rPr lang="ru-RU" b="1" i="1" dirty="0" smtClean="0">
                <a:solidFill>
                  <a:srgbClr val="C00000"/>
                </a:solidFill>
              </a:rPr>
              <a:t>заключение экспертизы </a:t>
            </a:r>
            <a:r>
              <a:rPr lang="ru-RU" b="1" i="1" dirty="0" smtClean="0"/>
              <a:t>в форме </a:t>
            </a:r>
            <a:r>
              <a:rPr lang="ru-RU" b="1" i="1" u="sng" dirty="0" smtClean="0"/>
              <a:t>ЭЛЕКТРОННОГО ДОКУМЕНТА, </a:t>
            </a:r>
          </a:p>
          <a:p>
            <a:pPr algn="ctr"/>
            <a:r>
              <a:rPr lang="ru-RU" b="1" i="1" dirty="0" smtClean="0"/>
              <a:t>подписанного руководителем экспертной организации и экспертами  </a:t>
            </a:r>
          </a:p>
          <a:p>
            <a:pPr algn="ctr"/>
            <a:endParaRPr lang="ru-RU" b="1" i="1" dirty="0" smtClean="0"/>
          </a:p>
          <a:p>
            <a:endParaRPr lang="ru-RU" b="1" i="1" dirty="0"/>
          </a:p>
          <a:p>
            <a:r>
              <a:rPr lang="ru-RU" b="1" cap="all" dirty="0" smtClean="0"/>
              <a:t>   </a:t>
            </a:r>
            <a:r>
              <a:rPr lang="ru-RU" sz="1600" b="1" cap="all" dirty="0" smtClean="0">
                <a:latin typeface="Lato" panose="020B0604020202020204" charset="0"/>
                <a:cs typeface="Lato" panose="020B0604020202020204" charset="0"/>
              </a:rPr>
              <a:t>Срок внесения</a:t>
            </a:r>
            <a:r>
              <a:rPr lang="ru-RU" sz="1600" b="1" dirty="0" smtClean="0">
                <a:latin typeface="Lato" panose="020B0604020202020204" charset="0"/>
                <a:cs typeface="Lato" panose="020B0604020202020204" charset="0"/>
              </a:rPr>
              <a:t>                            </a:t>
            </a:r>
            <a:r>
              <a:rPr lang="ru-RU" sz="1600" b="1" dirty="0" smtClean="0">
                <a:latin typeface="Lato" panose="020B0604020202020204" charset="0"/>
                <a:cs typeface="Lato" panose="020B0604020202020204" charset="0"/>
              </a:rPr>
              <a:t> 1 </a:t>
            </a:r>
            <a:r>
              <a:rPr lang="ru-RU" sz="1600" b="1" dirty="0">
                <a:latin typeface="Lato" panose="020B0604020202020204" charset="0"/>
                <a:cs typeface="Lato" panose="020B0604020202020204" charset="0"/>
              </a:rPr>
              <a:t>рабочий день</a:t>
            </a:r>
          </a:p>
          <a:p>
            <a:pPr lvl="1"/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                                                      </a:t>
            </a:r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 5 </a:t>
            </a:r>
            <a:r>
              <a:rPr lang="ru-RU" sz="1600" dirty="0">
                <a:latin typeface="Lato" panose="020B0604020202020204" charset="0"/>
                <a:cs typeface="Lato" panose="020B0604020202020204" charset="0"/>
              </a:rPr>
              <a:t>рабочих </a:t>
            </a:r>
            <a:r>
              <a:rPr lang="ru-RU" sz="1600" dirty="0" smtClean="0">
                <a:latin typeface="Lato" panose="020B0604020202020204" charset="0"/>
                <a:cs typeface="Lato" panose="020B0604020202020204" charset="0"/>
              </a:rPr>
              <a:t>дней (на бумажном носителе)</a:t>
            </a:r>
          </a:p>
          <a:p>
            <a:pPr lvl="1"/>
            <a:endParaRPr lang="ru-RU" sz="1600" dirty="0">
              <a:latin typeface="Lato" panose="020B0604020202020204" charset="0"/>
              <a:cs typeface="Lato" panose="020B0604020202020204" charset="0"/>
            </a:endParaRPr>
          </a:p>
          <a:p>
            <a:r>
              <a:rPr lang="ru-RU" sz="1600" b="1" dirty="0" smtClean="0">
                <a:latin typeface="Lato" panose="020B0604020202020204" charset="0"/>
                <a:cs typeface="Lato" panose="020B0604020202020204" charset="0"/>
              </a:rPr>
              <a:t>Исключение</a:t>
            </a:r>
            <a:r>
              <a:rPr lang="ru-RU" sz="1600" b="1" dirty="0">
                <a:latin typeface="Lato" panose="020B0604020202020204" charset="0"/>
                <a:cs typeface="Lato" panose="020B0604020202020204" charset="0"/>
              </a:rPr>
              <a:t>:</a:t>
            </a:r>
            <a:r>
              <a:rPr lang="ru-RU" sz="1600" dirty="0">
                <a:latin typeface="Lato" panose="020B0604020202020204" charset="0"/>
                <a:cs typeface="Lato" panose="020B0604020202020204" charset="0"/>
              </a:rPr>
              <a:t> </a:t>
            </a:r>
          </a:p>
          <a:p>
            <a:r>
              <a:rPr lang="ru-RU" sz="1600" dirty="0">
                <a:latin typeface="Lato" panose="020B0604020202020204" charset="0"/>
                <a:cs typeface="Lato" panose="020B0604020202020204" charset="0"/>
              </a:rPr>
              <a:t>заявления, в которых содержатся </a:t>
            </a:r>
            <a:r>
              <a:rPr lang="ru-RU" sz="1600" u="sng" dirty="0">
                <a:latin typeface="Lato" panose="020B0604020202020204" charset="0"/>
                <a:cs typeface="Lato" panose="020B0604020202020204" charset="0"/>
              </a:rPr>
              <a:t>сведения, составляющие государственную тайну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2648744" y="4923166"/>
            <a:ext cx="1440160" cy="1015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700972" y="4241007"/>
            <a:ext cx="0" cy="47643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657564" y="5373216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648744" y="4923166"/>
            <a:ext cx="1440160" cy="25202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7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8088771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1900" dirty="0" smtClean="0">
                <a:solidFill>
                  <a:schemeClr val="bg1"/>
                </a:solidFill>
                <a:latin typeface="Lato" pitchFamily="34" charset="0"/>
                <a:cs typeface="Lato" pitchFamily="34" charset="0"/>
              </a:rPr>
              <a:t>ГОСУДАРСТВЕННЫЕ УСЛУГИ В ЭЛЕКТРОННОМ ВИДЕ</a:t>
            </a:r>
          </a:p>
        </p:txBody>
      </p:sp>
      <p:pic>
        <p:nvPicPr>
          <p:cNvPr id="11268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366000" y="6345238"/>
            <a:ext cx="2311400" cy="365125"/>
          </a:xfrm>
        </p:spPr>
        <p:txBody>
          <a:bodyPr/>
          <a:lstStyle/>
          <a:p>
            <a:pPr>
              <a:defRPr/>
            </a:pPr>
            <a:fld id="{1A9A25A5-F03F-48F4-BD63-6994EE0637C8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36675" y="1563520"/>
            <a:ext cx="561662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Преимущества цифровой </a:t>
            </a:r>
            <a:r>
              <a:rPr lang="ru-RU" b="1" i="1" dirty="0" smtClean="0">
                <a:solidFill>
                  <a:srgbClr val="C00000"/>
                </a:solidFill>
                <a:latin typeface="Lato" panose="020B0604020202020204" charset="0"/>
                <a:cs typeface="Lato" panose="020B0604020202020204" charset="0"/>
              </a:rPr>
              <a:t>трансформации:</a:t>
            </a:r>
          </a:p>
        </p:txBody>
      </p:sp>
      <p:pic>
        <p:nvPicPr>
          <p:cNvPr id="11" name="Рисунок 10" descr="C:\Users\4953~1\AppData\Local\Temp\{69564311-31CE-4E19-BD24-E2B12C62E565}.tmp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55"/>
          <a:stretch/>
        </p:blipFill>
        <p:spPr bwMode="auto">
          <a:xfrm>
            <a:off x="5673080" y="2348880"/>
            <a:ext cx="1152128" cy="1197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250250"/>
              </p:ext>
            </p:extLst>
          </p:nvPr>
        </p:nvGraphicFramePr>
        <p:xfrm>
          <a:off x="614518" y="1887711"/>
          <a:ext cx="8676964" cy="4491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108"/>
                <a:gridCol w="7704856"/>
              </a:tblGrid>
              <a:tr h="9292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 Круглосуточно (без выходных)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280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География не важна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73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Меньше издержек и административной нагрузки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672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Нет очередей и сокращение сроков</a:t>
                      </a:r>
                    </a:p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kern="1200" dirty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73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marR="0" lvl="1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Прозрачность и снижение коррупционных рисков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3" name="Рисунок 12" descr="C:\Users\4953~1\AppData\Local\Temp\{69564311-31CE-4E19-BD24-E2B12C62E565}.tmp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55"/>
          <a:stretch/>
        </p:blipFill>
        <p:spPr bwMode="auto">
          <a:xfrm>
            <a:off x="776535" y="2003122"/>
            <a:ext cx="707390" cy="6915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Остапова\Downloads\гео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30" y="2898270"/>
            <a:ext cx="967105" cy="643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Остапова\Downloads\время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89" y="4758202"/>
            <a:ext cx="818515" cy="81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Остапова\Downloads\адм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48" y="3861048"/>
            <a:ext cx="776267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Остапова\Downloads\3d-shield-blue-color-white-260nw-2260052751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r="8654" b="22388"/>
          <a:stretch/>
        </p:blipFill>
        <p:spPr bwMode="auto">
          <a:xfrm>
            <a:off x="617715" y="5589240"/>
            <a:ext cx="850265" cy="8604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1852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D7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ctrTitle"/>
          </p:nvPr>
        </p:nvSpPr>
        <p:spPr>
          <a:xfrm>
            <a:off x="1169988" y="3500438"/>
            <a:ext cx="7566025" cy="960437"/>
          </a:xfrm>
        </p:spPr>
        <p:txBody>
          <a:bodyPr/>
          <a:lstStyle/>
          <a:p>
            <a:pPr eaLnBrk="1" hangingPunct="1"/>
            <a:r>
              <a:rPr lang="ru-RU" altLang="ru-RU" sz="24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СПАСИБО ЗА ВНИМАНИЕ</a:t>
            </a:r>
          </a:p>
        </p:txBody>
      </p:sp>
      <p:sp>
        <p:nvSpPr>
          <p:cNvPr id="3379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E0DEEF5E-42AA-48DF-9EF7-FCA55FE73040}" type="slidenum">
              <a:rPr lang="ru-RU" altLang="ru-RU" sz="1200" smtClean="0">
                <a:solidFill>
                  <a:srgbClr val="898989"/>
                </a:solidFill>
              </a:rPr>
              <a:pPr/>
              <a:t>14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3796" name="Picture 2" descr="C:\Users\Илья\Desktop\Герб цветно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63" y="1550988"/>
            <a:ext cx="1768475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64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973" y="368660"/>
            <a:ext cx="8395683" cy="959882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ru-RU" sz="18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ИЗМЕНЕНИЯ </a:t>
            </a:r>
            <a:r>
              <a:rPr lang="ru-RU" sz="1800" cap="all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Нормативных </a:t>
            </a:r>
            <a:r>
              <a:rPr lang="ru-RU" sz="1800" cap="all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и </a:t>
            </a:r>
            <a:r>
              <a:rPr lang="ru-RU" sz="1800" cap="all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правовых </a:t>
            </a:r>
            <a:r>
              <a:rPr lang="ru-RU" sz="1800" cap="all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актОВ</a:t>
            </a:r>
            <a:endParaRPr lang="ru-RU" sz="1800" cap="all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65" y="460526"/>
            <a:ext cx="550802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168413" y="1700808"/>
            <a:ext cx="8064500" cy="1012145"/>
          </a:xfrm>
          <a:prstGeom prst="rect">
            <a:avLst/>
          </a:prstGeom>
          <a:solidFill>
            <a:srgbClr val="D61C35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  Правила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регистрации объектов в государственном реестре опасных производственных объектов, утвержденные постановлением Правительства Российской </a:t>
            </a: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Федерации от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24 ноября 1998 г. № 1371</a:t>
            </a: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168413" y="3032956"/>
            <a:ext cx="8064500" cy="1178979"/>
          </a:xfrm>
          <a:prstGeom prst="rect">
            <a:avLst/>
          </a:prstGeom>
          <a:solidFill>
            <a:srgbClr val="D61C35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 Требования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к регистрации объектов в государственном реестре </a:t>
            </a: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  опасных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производственных объектов и ведению государственного реестра опасных производственных объектов, утвержденные </a:t>
            </a:r>
            <a:endParaRPr lang="ru-RU" altLang="ru-RU" b="1" dirty="0" smtClean="0">
              <a:solidFill>
                <a:schemeClr val="bg1"/>
              </a:solidFill>
              <a:latin typeface="Lato" panose="020B0604020202020204" charset="0"/>
              <a:cs typeface="Lato" panose="020B0604020202020204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приказом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Ростехнадзора от 30 ноября 2020 г. № 471</a:t>
            </a:r>
          </a:p>
        </p:txBody>
      </p:sp>
      <p:sp>
        <p:nvSpPr>
          <p:cNvPr id="3" name="Умножение 2"/>
          <p:cNvSpPr/>
          <p:nvPr/>
        </p:nvSpPr>
        <p:spPr>
          <a:xfrm>
            <a:off x="687396" y="1608684"/>
            <a:ext cx="914400" cy="91440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/>
          <p:cNvSpPr/>
          <p:nvPr/>
        </p:nvSpPr>
        <p:spPr>
          <a:xfrm>
            <a:off x="687396" y="2924944"/>
            <a:ext cx="914400" cy="91440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43821" y="4856803"/>
            <a:ext cx="840262" cy="592644"/>
          </a:xfrm>
          <a:prstGeom prst="rightArrow">
            <a:avLst/>
          </a:prstGeom>
          <a:solidFill>
            <a:srgbClr val="D61C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6761" y="4511650"/>
            <a:ext cx="8075613" cy="1644502"/>
          </a:xfrm>
          <a:prstGeom prst="rect">
            <a:avLst/>
          </a:prstGeom>
          <a:gradFill>
            <a:gsLst>
              <a:gs pos="17500">
                <a:srgbClr val="376E9D"/>
              </a:gs>
              <a:gs pos="0">
                <a:schemeClr val="accent1">
                  <a:lumMod val="75000"/>
                </a:schemeClr>
              </a:gs>
              <a:gs pos="10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>
              <a:spcAft>
                <a:spcPts val="1200"/>
              </a:spcAft>
              <a:defRPr/>
            </a:pP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Правила регистрации опасных производственных объектов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                              </a:t>
            </a: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в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государственном реестре опасных производственном объекте, утвержденные постановлением Правительства Российской Федерации от 3 сентября 2025 г. № </a:t>
            </a: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1363 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(вступили в силу с 1 марта 2026 г.)</a:t>
            </a:r>
          </a:p>
          <a:p>
            <a:pPr algn="ctr" eaLnBrk="1" hangingPunct="1">
              <a:spcAft>
                <a:spcPts val="600"/>
              </a:spcAft>
              <a:defRPr/>
            </a:pPr>
            <a:endParaRPr lang="ru-RU" altLang="ru-RU" b="1" dirty="0">
              <a:solidFill>
                <a:schemeClr val="bg1"/>
              </a:solidFill>
              <a:latin typeface="Lato" panose="020B0604020202020204" charset="0"/>
              <a:cs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16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974" y="368660"/>
            <a:ext cx="8454189" cy="959882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ПРАВОВЫЕ АКТЫ, РЕГЛАМЕНТИРУЮЩИЕ РЕГИСТРАЦИЮ ОПАСНЫХ ПРОИЗВОДСТВЕННЫХ ОБЪЕКТОВ, С 01 МАРТА 2026 ГОДА</a:t>
            </a:r>
            <a:endParaRPr lang="ru-RU" sz="1800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65" y="460526"/>
            <a:ext cx="550802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915193" y="1700808"/>
            <a:ext cx="8075613" cy="75608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21 июля 1997 г. № 116-ФЗ «О промышленной безопасности опасных </a:t>
            </a:r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производственных </a:t>
            </a:r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объектов»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19757" y="2744924"/>
            <a:ext cx="8075613" cy="1224136"/>
          </a:xfrm>
          <a:prstGeom prst="rect">
            <a:avLst/>
          </a:prstGeom>
          <a:gradFill>
            <a:gsLst>
              <a:gs pos="17500">
                <a:srgbClr val="376E9D"/>
              </a:gs>
              <a:gs pos="0">
                <a:schemeClr val="accent1">
                  <a:lumMod val="75000"/>
                </a:schemeClr>
              </a:gs>
              <a:gs pos="10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Правила регистрации опасных производственных объектов в государственном реестре опасных производственном объекте, утвержденные постановлением Правительства Российской Федерации от 3 сентября 2025 г. № </a:t>
            </a: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1363</a:t>
            </a:r>
            <a:endParaRPr lang="ru-RU" altLang="ru-RU" b="1" dirty="0">
              <a:solidFill>
                <a:schemeClr val="bg1"/>
              </a:solidFill>
              <a:latin typeface="Lato" panose="020B0604020202020204" charset="0"/>
              <a:cs typeface="Lato" panose="020B060402020202020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930870" y="4275534"/>
            <a:ext cx="8064500" cy="1724025"/>
          </a:xfrm>
          <a:prstGeom prst="rect">
            <a:avLst/>
          </a:prstGeom>
          <a:gradFill>
            <a:gsLst>
              <a:gs pos="100000">
                <a:srgbClr val="376E9D"/>
              </a:gs>
              <a:gs pos="0">
                <a:schemeClr val="accent1">
                  <a:lumMod val="75000"/>
                </a:schemeClr>
              </a:gs>
              <a:gs pos="100000">
                <a:schemeClr val="accent5">
                  <a:shade val="93000"/>
                  <a:satMod val="130000"/>
                </a:schemeClr>
              </a:gs>
              <a:gs pos="92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Административный регламент Федеральной службы </a:t>
            </a:r>
            <a:endParaRPr lang="ru-RU" altLang="ru-RU" b="1" dirty="0" smtClean="0">
              <a:solidFill>
                <a:schemeClr val="bg1"/>
              </a:solidFill>
              <a:latin typeface="Lato" panose="020B0604020202020204" charset="0"/>
              <a:cs typeface="Lato" panose="020B0604020202020204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по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экологическому, технологическому и атомному надзору </a:t>
            </a:r>
            <a:endParaRPr lang="ru-RU" altLang="ru-RU" b="1" dirty="0" smtClean="0">
              <a:solidFill>
                <a:schemeClr val="bg1"/>
              </a:solidFill>
              <a:latin typeface="Lato" panose="020B0604020202020204" charset="0"/>
              <a:cs typeface="Lato" panose="020B0604020202020204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по </a:t>
            </a:r>
            <a:r>
              <a:rPr lang="ru-RU" altLang="ru-RU" b="1" dirty="0">
                <a:solidFill>
                  <a:schemeClr val="bg1"/>
                </a:solidFill>
                <a:latin typeface="Lato" panose="020B0604020202020204" charset="0"/>
                <a:cs typeface="Lato" panose="020B0604020202020204" charset="0"/>
              </a:rPr>
              <a:t>предоставлению государственной услуги по регистрации опасных производственных объектов в государственном реестре опасных производственных объектов, утвержденный приказом Ростехнадзора от 8 апреля 2019 г. № 140</a:t>
            </a:r>
          </a:p>
        </p:txBody>
      </p:sp>
    </p:spTree>
    <p:extLst>
      <p:ext uri="{BB962C8B-B14F-4D97-AF65-F5344CB8AC3E}">
        <p14:creationId xmlns:p14="http://schemas.microsoft.com/office/powerpoint/2010/main" val="201955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Заголовок 1"/>
          <p:cNvSpPr>
            <a:spLocks noGrp="1"/>
          </p:cNvSpPr>
          <p:nvPr>
            <p:ph type="ctrTitle"/>
          </p:nvPr>
        </p:nvSpPr>
        <p:spPr>
          <a:xfrm>
            <a:off x="387373" y="368300"/>
            <a:ext cx="7924776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19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ИЗМЕНЕНИЯ В ПРАВИЛАХ РЕГИСТРАЦИИ ОПО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3C5F9E6-A3A7-4743-80AD-6D00F86DEE19}" type="slidenum">
              <a:rPr lang="ru-RU" altLang="ru-RU" sz="1200" smtClean="0">
                <a:solidFill>
                  <a:srgbClr val="898989"/>
                </a:solidFill>
              </a:rPr>
              <a:pPr/>
              <a:t>4</a:t>
            </a:fld>
            <a:r>
              <a:rPr lang="ru-RU" altLang="ru-RU" sz="1200" dirty="0" smtClean="0">
                <a:solidFill>
                  <a:srgbClr val="898989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altLang="ru-RU" sz="1200" dirty="0" smtClean="0">
              <a:solidFill>
                <a:srgbClr val="898989"/>
              </a:solidFill>
            </a:endParaRPr>
          </a:p>
        </p:txBody>
      </p:sp>
      <p:pic>
        <p:nvPicPr>
          <p:cNvPr id="1843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9" name="Группа 100"/>
          <p:cNvGrpSpPr>
            <a:grpSpLocks/>
          </p:cNvGrpSpPr>
          <p:nvPr/>
        </p:nvGrpSpPr>
        <p:grpSpPr bwMode="auto">
          <a:xfrm>
            <a:off x="7952770" y="3659188"/>
            <a:ext cx="596900" cy="671513"/>
            <a:chOff x="692019" y="3515213"/>
            <a:chExt cx="550118" cy="671927"/>
          </a:xfrm>
        </p:grpSpPr>
        <p:sp>
          <p:nvSpPr>
            <p:cNvPr id="105" name="Овал 104"/>
            <p:cNvSpPr/>
            <p:nvPr/>
          </p:nvSpPr>
          <p:spPr bwMode="auto">
            <a:xfrm>
              <a:off x="1062178" y="4007641"/>
              <a:ext cx="179959" cy="179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500" name="TextBox 103"/>
            <p:cNvSpPr txBox="1">
              <a:spLocks noChangeArrowheads="1"/>
            </p:cNvSpPr>
            <p:nvPr/>
          </p:nvSpPr>
          <p:spPr bwMode="auto">
            <a:xfrm>
              <a:off x="692019" y="3515213"/>
              <a:ext cx="170252" cy="307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 sz="1400">
                <a:latin typeface="a_PlakatTitul" pitchFamily="34" charset="-52"/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584681" y="1628800"/>
            <a:ext cx="2831132" cy="122413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Изменение 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сроков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предоставления услуги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60831" y="3104964"/>
            <a:ext cx="2841798" cy="12697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Изменение перечня документов 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для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предоставления услуги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60831" y="4725144"/>
            <a:ext cx="2841798" cy="14761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Изменение 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порядка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предоставления услуги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980892" y="1928920"/>
            <a:ext cx="5700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Уточнены общие сроки предоставления услуги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Скорректированы сроки отдельных административных процедур</a:t>
            </a:r>
            <a:endParaRPr lang="ru-RU" sz="1500" b="1" dirty="0">
              <a:latin typeface="Arial Narrow" panose="020B0606020202030204" pitchFamily="34" charset="0"/>
              <a:cs typeface="Lato Light" panose="020B060402020202020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80892" y="3216023"/>
            <a:ext cx="566338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Дополнен перечень документов подтверждающих законное владение </a:t>
            </a: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ОПО</a:t>
            </a:r>
            <a:endParaRPr lang="ru-RU" sz="1500" b="1" dirty="0">
              <a:latin typeface="Arial Narrow" panose="020B0606020202030204" pitchFamily="34" charset="0"/>
              <a:cs typeface="Lato Ligh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Уточнены сведения о зданиях и сооружениях </a:t>
            </a: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в </a:t>
            </a: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случаях </a:t>
            </a: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отсутствия </a:t>
            </a: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проектной документации, </a:t>
            </a: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либо раздела </a:t>
            </a: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«Технологические решения»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980892" y="4801506"/>
            <a:ext cx="57006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Введена процедура приостановки государственной услуги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Уточнены основания для отказа в предоставлении </a:t>
            </a:r>
            <a:r>
              <a:rPr lang="ru-RU" sz="1500" b="1" dirty="0" err="1" smtClean="0">
                <a:latin typeface="Arial Narrow" panose="020B0606020202030204" pitchFamily="34" charset="0"/>
                <a:cs typeface="Lato Light" panose="020B0604020202020204" charset="0"/>
              </a:rPr>
              <a:t>госуслуги</a:t>
            </a:r>
            <a:endParaRPr lang="ru-RU" sz="1500" b="1" dirty="0">
              <a:latin typeface="Arial Narrow" panose="020B0606020202030204" pitchFamily="34" charset="0"/>
              <a:cs typeface="Lato Ligh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Внесены изменения в порядок внесения изменений </a:t>
            </a:r>
            <a:endParaRPr lang="ru-RU" sz="1500" b="1" dirty="0" smtClean="0">
              <a:latin typeface="Arial Narrow" panose="020B0606020202030204" pitchFamily="34" charset="0"/>
              <a:cs typeface="Lato Light" panose="020B0604020202020204" charset="0"/>
            </a:endParaRPr>
          </a:p>
          <a:p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       в </a:t>
            </a: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государственный реестр ОПО</a:t>
            </a:r>
          </a:p>
        </p:txBody>
      </p:sp>
    </p:spTree>
    <p:extLst>
      <p:ext uri="{BB962C8B-B14F-4D97-AF65-F5344CB8AC3E}">
        <p14:creationId xmlns:p14="http://schemas.microsoft.com/office/powerpoint/2010/main" val="119382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Заголовок 1"/>
          <p:cNvSpPr>
            <a:spLocks noGrp="1"/>
          </p:cNvSpPr>
          <p:nvPr>
            <p:ph type="ctrTitle"/>
          </p:nvPr>
        </p:nvSpPr>
        <p:spPr>
          <a:xfrm>
            <a:off x="387373" y="368300"/>
            <a:ext cx="7924776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19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СРОКИ ПРЕДОСТАВЛЕНИЯ ГОСУДАРСТВЕННОЙ УСЛУГИ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3C5F9E6-A3A7-4743-80AD-6D00F86DEE19}" type="slidenum">
              <a:rPr lang="ru-RU" altLang="ru-RU" sz="1200" smtClean="0">
                <a:solidFill>
                  <a:srgbClr val="898989"/>
                </a:solidFill>
              </a:rPr>
              <a:pPr/>
              <a:t>5</a:t>
            </a:fld>
            <a:r>
              <a:rPr lang="ru-RU" altLang="ru-RU" sz="1200" dirty="0" smtClean="0">
                <a:solidFill>
                  <a:srgbClr val="898989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altLang="ru-RU" sz="1200" dirty="0" smtClean="0">
              <a:solidFill>
                <a:srgbClr val="898989"/>
              </a:solidFill>
            </a:endParaRPr>
          </a:p>
        </p:txBody>
      </p:sp>
      <p:pic>
        <p:nvPicPr>
          <p:cNvPr id="1843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9" name="Группа 100"/>
          <p:cNvGrpSpPr>
            <a:grpSpLocks/>
          </p:cNvGrpSpPr>
          <p:nvPr/>
        </p:nvGrpSpPr>
        <p:grpSpPr bwMode="auto">
          <a:xfrm>
            <a:off x="7952770" y="3659188"/>
            <a:ext cx="596900" cy="671513"/>
            <a:chOff x="692019" y="3515213"/>
            <a:chExt cx="550118" cy="671927"/>
          </a:xfrm>
        </p:grpSpPr>
        <p:sp>
          <p:nvSpPr>
            <p:cNvPr id="105" name="Овал 104"/>
            <p:cNvSpPr/>
            <p:nvPr/>
          </p:nvSpPr>
          <p:spPr bwMode="auto">
            <a:xfrm>
              <a:off x="1062178" y="4007641"/>
              <a:ext cx="179959" cy="179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500" name="TextBox 103"/>
            <p:cNvSpPr txBox="1">
              <a:spLocks noChangeArrowheads="1"/>
            </p:cNvSpPr>
            <p:nvPr/>
          </p:nvSpPr>
          <p:spPr bwMode="auto">
            <a:xfrm>
              <a:off x="692019" y="3515213"/>
              <a:ext cx="170252" cy="307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 sz="140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228999"/>
              </p:ext>
            </p:extLst>
          </p:nvPr>
        </p:nvGraphicFramePr>
        <p:xfrm>
          <a:off x="524507" y="1448776"/>
          <a:ext cx="8928993" cy="521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01"/>
                <a:gridCol w="1584176"/>
                <a:gridCol w="2844316"/>
              </a:tblGrid>
              <a:tr h="68408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Сокращение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 сроков рассмотрения</a:t>
                      </a:r>
                      <a:endParaRPr lang="ru-RU" dirty="0">
                        <a:solidFill>
                          <a:schemeClr val="tx1"/>
                        </a:solidFill>
                        <a:latin typeface="Lato" panose="020B0604020202020204" charset="0"/>
                        <a:cs typeface="Lato" panose="020B060402020202020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892855" rtl="0" eaLnBrk="1" latinLnBrk="0" hangingPunct="1"/>
                      <a:endParaRPr lang="ru-RU" sz="1700" b="1" kern="1200" dirty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6302">
                <a:tc>
                  <a:txBody>
                    <a:bodyPr/>
                    <a:lstStyle/>
                    <a:p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tx1"/>
                        </a:solidFill>
                        <a:latin typeface="Lato" panose="020B0604020202020204" charset="0"/>
                        <a:cs typeface="Lato" panose="020B0604020202020204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Lato" panose="020B0604020202020204" charset="0"/>
                        <a:cs typeface="Lato" panose="020B060402020202020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10</a:t>
                      </a:r>
                      <a:r>
                        <a:rPr lang="ru-RU" sz="1500" b="0" kern="1200" baseline="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рабочих дней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78028">
                <a:tc>
                  <a:txBody>
                    <a:bodyPr/>
                    <a:lstStyle/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         </a:t>
                      </a:r>
                    </a:p>
                    <a:p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         в электронном виде</a:t>
                      </a:r>
                      <a:r>
                        <a:rPr lang="ru-RU" sz="1500" b="0" kern="1200" baseline="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</a:t>
                      </a: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(через ЕПГУ)</a:t>
                      </a: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marR="0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         </a:t>
                      </a:r>
                    </a:p>
                    <a:p>
                      <a:pPr marL="0" algn="l" defTabSz="892855" rtl="0" eaLnBrk="1" latinLnBrk="0" hangingPunct="1"/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       </a:t>
                      </a:r>
                    </a:p>
                    <a:p>
                      <a:pPr marL="0" algn="l" defTabSz="892855" rtl="0" eaLnBrk="1" latinLnBrk="0" hangingPunct="1"/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         </a:t>
                      </a: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         </a:t>
                      </a:r>
                    </a:p>
                    <a:p>
                      <a:pPr marL="0" algn="l" defTabSz="892855" rtl="0" eaLnBrk="1" latinLnBrk="0" hangingPunct="1"/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         на бумажном носителе</a:t>
                      </a:r>
                    </a:p>
                    <a:p>
                      <a:pPr marL="0" marR="0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         </a:t>
                      </a: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с ЕПГУ, в ОПО </a:t>
                      </a: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более 10 тех. устройств</a:t>
                      </a:r>
                    </a:p>
                    <a:p>
                      <a:pPr marL="0" algn="l" defTabSz="892855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Lato" panose="020B0604020202020204" charset="0"/>
                        <a:cs typeface="Lato" panose="020B060402020202020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0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endParaRPr lang="ru-RU" sz="1500" b="1" kern="1200" dirty="0" smtClean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  <a:p>
                      <a:pPr marL="0" algn="l" defTabSz="892855" rtl="0" eaLnBrk="1" latinLnBrk="0" hangingPunct="1"/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 </a:t>
                      </a: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20</a:t>
                      </a: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 </a:t>
                      </a: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рабочих дней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Lato" panose="020B0604020202020204" charset="0"/>
                        <a:ea typeface="+mn-ea"/>
                        <a:cs typeface="Lato" panose="020B060402020202020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4" name="Рисунок 23" descr="C:\Users\Остапова\Downloads\1111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92" y="2094073"/>
            <a:ext cx="2412268" cy="1719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C:\Users\Остапова\Downloads\2222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3" t="1195" r="353" b="10154"/>
          <a:stretch/>
        </p:blipFill>
        <p:spPr bwMode="auto">
          <a:xfrm>
            <a:off x="1569965" y="4356131"/>
            <a:ext cx="1862539" cy="1582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3872880" y="2953575"/>
            <a:ext cx="2664296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4772980" y="5301208"/>
            <a:ext cx="1836204" cy="97104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692860" y="5128672"/>
            <a:ext cx="2844316" cy="1874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30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883525" cy="960438"/>
          </a:xfrm>
        </p:spPr>
        <p:txBody>
          <a:bodyPr>
            <a:normAutofit/>
          </a:bodyPr>
          <a:lstStyle/>
          <a:p>
            <a:pPr algn="l"/>
            <a:r>
              <a:rPr lang="ru-RU" altLang="ru-RU" sz="1900" dirty="0" smtClean="0">
                <a:solidFill>
                  <a:schemeClr val="bg1"/>
                </a:solidFill>
                <a:latin typeface="Lato"/>
                <a:cs typeface="Tahoma" pitchFamily="34" charset="0"/>
              </a:rPr>
              <a:t>ПЕРЕЧЕНЬ НЕОБХОДИМЫХ ДОКУМЕНТОВ </a:t>
            </a:r>
            <a:endParaRPr lang="ru-RU" altLang="ru-RU" sz="1900" dirty="0" smtClean="0">
              <a:solidFill>
                <a:schemeClr val="bg1"/>
              </a:solidFill>
              <a:latin typeface="Lato"/>
              <a:ea typeface="Lato"/>
              <a:cs typeface="Lato"/>
            </a:endParaRPr>
          </a:p>
        </p:txBody>
      </p:sp>
      <p:pic>
        <p:nvPicPr>
          <p:cNvPr id="13316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42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F84467DE-AB8D-461F-A700-4399FE24253C}" type="slidenum">
              <a:rPr lang="ru-RU" altLang="ru-RU" sz="1200" smtClean="0">
                <a:solidFill>
                  <a:srgbClr val="898989"/>
                </a:solidFill>
              </a:rPr>
              <a:pPr/>
              <a:t>6</a:t>
            </a:fld>
            <a:endParaRPr lang="ru-RU" altLang="ru-RU" sz="1200" dirty="0" smtClean="0">
              <a:solidFill>
                <a:srgbClr val="898989"/>
              </a:solidFill>
            </a:endParaRPr>
          </a:p>
        </p:txBody>
      </p:sp>
      <p:sp>
        <p:nvSpPr>
          <p:cNvPr id="13348" name="Прямоугольник 89"/>
          <p:cNvSpPr>
            <a:spLocks noChangeArrowheads="1"/>
          </p:cNvSpPr>
          <p:nvPr/>
        </p:nvSpPr>
        <p:spPr bwMode="auto">
          <a:xfrm>
            <a:off x="354013" y="3586163"/>
            <a:ext cx="547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 sz="1400" dirty="0">
              <a:solidFill>
                <a:srgbClr val="0068AB"/>
              </a:solidFill>
              <a:latin typeface="a_PlakatTitul" charset="-52"/>
            </a:endParaRPr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449849" y="1481596"/>
            <a:ext cx="8543337" cy="42119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altLang="ru-RU" sz="14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1. Заявление</a:t>
            </a: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462314" y="2096852"/>
            <a:ext cx="8540686" cy="42119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altLang="ru-RU" sz="14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2. Сведения, характеризующие ОПО</a:t>
            </a:r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449848" y="2636912"/>
            <a:ext cx="8543337" cy="198679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3. Реквизиты или копии правоустанавливающих документов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земельные участки </a:t>
            </a:r>
            <a:r>
              <a:rPr lang="ru-RU" altLang="ru-RU" sz="14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ИЛИ</a:t>
            </a:r>
            <a:r>
              <a:rPr lang="ru-RU" altLang="ru-RU" sz="1400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здания и сооружения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ИЛИ</a:t>
            </a:r>
            <a:r>
              <a:rPr lang="ru-RU" altLang="ru-RU" sz="1400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документы на технические устройства (оборудование под давлением, грузоподъемные механизмы)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*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До регистрации права собственности можно подать копию </a:t>
            </a:r>
            <a:r>
              <a:rPr lang="ru-RU" sz="1400" dirty="0" err="1">
                <a:latin typeface="Arial Narrow" panose="020B0606020202030204" pitchFamily="34" charset="0"/>
                <a:cs typeface="Arial" panose="020B0604020202020204" pitchFamily="34" charset="0"/>
              </a:rPr>
              <a:t>техплана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здания/сооружения, копию  документа на землю или разрешение на 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земель</a:t>
            </a:r>
            <a:endParaRPr lang="ru-RU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* При непрерывном технологическом процессе - согласие собственника + документы, подтверждающие непрерывность процесса</a:t>
            </a:r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477261" y="5949280"/>
            <a:ext cx="8525739" cy="42119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alt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</a:t>
            </a:r>
            <a:r>
              <a:rPr lang="ru-RU" alt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Обоснование безопасности ОПО </a:t>
            </a:r>
            <a:r>
              <a:rPr lang="ru-RU" alt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 + </a:t>
            </a:r>
            <a:r>
              <a:rPr lang="ru-RU" alt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реквизиты заключения ЭПБ)</a:t>
            </a:r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449848" y="4761148"/>
            <a:ext cx="8525739" cy="1044115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4. Копия проектной документация (раздел «Технологические решения») </a:t>
            </a:r>
            <a:r>
              <a:rPr lang="ru-RU" alt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реквизиты заключения экспертизы </a:t>
            </a:r>
            <a:endParaRPr lang="ru-RU" altLang="ru-RU" sz="1400" b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ИЛИ копия технологического регламента</a:t>
            </a:r>
            <a:r>
              <a:rPr lang="ru-RU" sz="1400" dirty="0">
                <a:solidFill>
                  <a:schemeClr val="dk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разработанного в соответствии с федеральными нормами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dk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правилами в области промышленной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41750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13973" y="357006"/>
            <a:ext cx="8395683" cy="9651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bg1"/>
                </a:solidFill>
                <a:latin typeface="Lato" pitchFamily="34" charset="0"/>
                <a:cs typeface="Lato" pitchFamily="34" charset="0"/>
              </a:rPr>
              <a:t>ПРОЦЕДУРА ПРИОСТАНОВКИ РАССМОТРЕНИЯ ЗАЯВЛЕНИЯ</a:t>
            </a:r>
            <a:endParaRPr lang="ru-RU" altLang="ru-RU" sz="1800" cap="all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4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428" y="460526"/>
            <a:ext cx="798839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11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2452" y="1571050"/>
            <a:ext cx="2410288" cy="8498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Выявление </a:t>
            </a:r>
          </a:p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несоответствий</a:t>
            </a:r>
            <a:endParaRPr lang="ru-RU" sz="1500" b="1" dirty="0">
              <a:latin typeface="Lato" panose="020B0604020202020204" charset="0"/>
              <a:cs typeface="Lato" panose="020B060402020202020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84547" y="5193196"/>
            <a:ext cx="85219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СРОК приостановки – не более </a:t>
            </a:r>
            <a:r>
              <a:rPr lang="ru-RU" sz="15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Lato Light" panose="020B0604020202020204" charset="0"/>
              </a:rPr>
              <a:t>15 рабочих дней</a:t>
            </a: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!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В </a:t>
            </a: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сроки рассмотрения заявления </a:t>
            </a: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НЕ ВКЛЮЧАЕТСЯ срок</a:t>
            </a:r>
            <a:r>
              <a:rPr lang="ru-RU" sz="1500" b="1" dirty="0">
                <a:latin typeface="Arial Narrow" panose="020B0606020202030204" pitchFamily="34" charset="0"/>
                <a:cs typeface="Lato Light" panose="020B0604020202020204" charset="0"/>
              </a:rPr>
              <a:t>, на который оно было приостановлено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820652" y="2596713"/>
            <a:ext cx="2410288" cy="8498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Решение </a:t>
            </a:r>
          </a:p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о приостановке</a:t>
            </a:r>
            <a:endParaRPr lang="ru-RU" sz="1500" b="1" dirty="0">
              <a:latin typeface="Lato" panose="020B0604020202020204" charset="0"/>
              <a:cs typeface="Lato" panose="020B060402020202020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12840" y="3625188"/>
            <a:ext cx="2410288" cy="8498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Вручение/ направление </a:t>
            </a:r>
          </a:p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             уведомления </a:t>
            </a:r>
            <a:endParaRPr lang="ru-RU" sz="1500" b="1" dirty="0">
              <a:latin typeface="Lato" panose="020B0604020202020204" charset="0"/>
              <a:cs typeface="Lato" panose="020B060402020202020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73180" y="3176972"/>
            <a:ext cx="30924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500" b="1" u="sng" dirty="0" smtClean="0">
                <a:latin typeface="Arial Narrow" panose="020B0606020202030204" pitchFamily="34" charset="0"/>
                <a:cs typeface="Lato Light" panose="020B0604020202020204" charset="0"/>
              </a:rPr>
              <a:t>Зависит от </a:t>
            </a:r>
            <a:r>
              <a:rPr lang="ru-RU" sz="1500" b="1" u="sng" dirty="0" smtClean="0">
                <a:latin typeface="Arial Narrow" panose="020B0606020202030204" pitchFamily="34" charset="0"/>
                <a:cs typeface="Lato Light" panose="020B0604020202020204" charset="0"/>
              </a:rPr>
              <a:t>отметки в заявлении</a:t>
            </a: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:</a:t>
            </a:r>
            <a:endParaRPr lang="ru-RU" sz="1500" b="1" dirty="0" smtClean="0">
              <a:latin typeface="Arial Narrow" panose="020B0606020202030204" pitchFamily="34" charset="0"/>
              <a:cs typeface="Lato Light" panose="020B0604020202020204" charset="0"/>
            </a:endParaRPr>
          </a:p>
          <a:p>
            <a:pPr>
              <a:spcAft>
                <a:spcPts val="1200"/>
              </a:spcAft>
            </a:pP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лично в </a:t>
            </a:r>
            <a:r>
              <a:rPr lang="ru-RU" sz="1500" b="1" dirty="0" err="1" smtClean="0">
                <a:latin typeface="Arial Narrow" panose="020B0606020202030204" pitchFamily="34" charset="0"/>
                <a:cs typeface="Lato Light" panose="020B0604020202020204" charset="0"/>
              </a:rPr>
              <a:t>Ростехнадзоре</a:t>
            </a:r>
            <a:endParaRPr lang="ru-RU" sz="1500" b="1" dirty="0" smtClean="0">
              <a:latin typeface="Arial Narrow" panose="020B0606020202030204" pitchFamily="34" charset="0"/>
              <a:cs typeface="Lato Light" panose="020B0604020202020204" charset="0"/>
            </a:endParaRPr>
          </a:p>
          <a:p>
            <a:pPr>
              <a:spcAft>
                <a:spcPts val="1200"/>
              </a:spcAft>
            </a:pP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почтовым отправлением</a:t>
            </a:r>
          </a:p>
          <a:p>
            <a:pPr>
              <a:spcAft>
                <a:spcPts val="1200"/>
              </a:spcAft>
            </a:pPr>
            <a:r>
              <a:rPr lang="ru-RU" sz="1500" b="1" dirty="0" err="1" smtClean="0">
                <a:latin typeface="Arial Narrow" panose="020B0606020202030204" pitchFamily="34" charset="0"/>
                <a:cs typeface="Lato Light" panose="020B0604020202020204" charset="0"/>
              </a:rPr>
              <a:t>электронно</a:t>
            </a:r>
            <a:r>
              <a:rPr lang="ru-RU" sz="1500" b="1" dirty="0" smtClean="0">
                <a:latin typeface="Arial Narrow" panose="020B0606020202030204" pitchFamily="34" charset="0"/>
                <a:cs typeface="Lato Light" panose="020B0604020202020204" charset="0"/>
              </a:rPr>
              <a:t> (с ЕПГУ)</a:t>
            </a:r>
            <a:endParaRPr lang="ru-RU" sz="1500" b="1" dirty="0" smtClean="0">
              <a:latin typeface="Arial Narrow" panose="020B0606020202030204" pitchFamily="34" charset="0"/>
              <a:cs typeface="Lato Light" panose="020B060402020202020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923128" y="3717032"/>
            <a:ext cx="650052" cy="3146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898073" y="4050604"/>
            <a:ext cx="650052" cy="1847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7" idx="3"/>
          </p:cNvCxnSpPr>
          <p:nvPr/>
        </p:nvCxnSpPr>
        <p:spPr>
          <a:xfrm>
            <a:off x="5923128" y="4050107"/>
            <a:ext cx="650052" cy="42491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ная линия уступом 33"/>
          <p:cNvCxnSpPr/>
          <p:nvPr/>
        </p:nvCxnSpPr>
        <p:spPr>
          <a:xfrm>
            <a:off x="776536" y="2420888"/>
            <a:ext cx="1044116" cy="600744"/>
          </a:xfrm>
          <a:prstGeom prst="bentConnector3">
            <a:avLst>
              <a:gd name="adj1" fmla="val 102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/>
          <p:nvPr/>
        </p:nvCxnSpPr>
        <p:spPr>
          <a:xfrm>
            <a:off x="2468724" y="3468335"/>
            <a:ext cx="1044116" cy="600744"/>
          </a:xfrm>
          <a:prstGeom prst="bentConnector3">
            <a:avLst>
              <a:gd name="adj1" fmla="val 102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0"/>
          <p:cNvSpPr txBox="1">
            <a:spLocks noChangeArrowheads="1"/>
          </p:cNvSpPr>
          <p:nvPr/>
        </p:nvSpPr>
        <p:spPr bwMode="auto">
          <a:xfrm>
            <a:off x="2444742" y="3741457"/>
            <a:ext cx="106471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 раб. день</a:t>
            </a:r>
            <a:endParaRPr lang="ru-RU" sz="15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58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Заголовок 1"/>
          <p:cNvSpPr>
            <a:spLocks noGrp="1"/>
          </p:cNvSpPr>
          <p:nvPr>
            <p:ph type="ctrTitle"/>
          </p:nvPr>
        </p:nvSpPr>
        <p:spPr>
          <a:xfrm>
            <a:off x="387373" y="368300"/>
            <a:ext cx="7924776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19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ИЗМЕНЕНИЯ В ОСНОВАНИЯ ДЛЯ ОТКАЗА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3C5F9E6-A3A7-4743-80AD-6D00F86DEE19}" type="slidenum">
              <a:rPr lang="ru-RU" altLang="ru-RU" sz="1200" smtClean="0">
                <a:solidFill>
                  <a:srgbClr val="898989"/>
                </a:solidFill>
              </a:rPr>
              <a:pPr/>
              <a:t>8</a:t>
            </a:fld>
            <a:r>
              <a:rPr lang="ru-RU" altLang="ru-RU" sz="1200" dirty="0" smtClean="0">
                <a:solidFill>
                  <a:srgbClr val="898989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altLang="ru-RU" sz="1200" dirty="0" smtClean="0">
              <a:solidFill>
                <a:srgbClr val="898989"/>
              </a:solidFill>
            </a:endParaRPr>
          </a:p>
        </p:txBody>
      </p:sp>
      <p:pic>
        <p:nvPicPr>
          <p:cNvPr id="1843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Box 1"/>
          <p:cNvSpPr txBox="1">
            <a:spLocks noChangeArrowheads="1"/>
          </p:cNvSpPr>
          <p:nvPr/>
        </p:nvSpPr>
        <p:spPr bwMode="auto">
          <a:xfrm>
            <a:off x="545277" y="1303651"/>
            <a:ext cx="8643035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562087"/>
              </p:ext>
            </p:extLst>
          </p:nvPr>
        </p:nvGraphicFramePr>
        <p:xfrm>
          <a:off x="545278" y="1664803"/>
          <a:ext cx="9052238" cy="4551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2238"/>
              </a:tblGrid>
              <a:tr h="79040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Основания для отказа в предоставлении государственной услуги согласно постановления Правительства Российской Федерации от 03.09.2025 № 1363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Lato" panose="020B0604020202020204" charset="0"/>
                        <a:cs typeface="Lato" panose="020B0604020202020204" charset="0"/>
                      </a:endParaRPr>
                    </a:p>
                  </a:txBody>
                  <a:tcPr marL="91435" marR="91435" marT="45723" marB="45723">
                    <a:noFill/>
                  </a:tcPr>
                </a:tc>
              </a:tr>
              <a:tr h="721768"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Lato Light" panose="020B0604020202020204" charset="0"/>
                          <a:cs typeface="Lato Light" panose="020B0604020202020204" charset="0"/>
                        </a:rPr>
                        <a:t>1. Выявление недостоверности информации, содержащейся в заявлении о регистрации объекта (заявлении о внесении изменений в сведения) и (или) прилагаемых к нему документах и (или) сведениях</a:t>
                      </a:r>
                    </a:p>
                  </a:txBody>
                  <a:tcPr marL="91435" marR="91435" marT="45723" marB="45723">
                    <a:noFill/>
                  </a:tcPr>
                </a:tc>
              </a:tr>
              <a:tr h="956694">
                <a:tc>
                  <a:txBody>
                    <a:bodyPr/>
                    <a:lstStyle/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Lato Light" panose="020B0604020202020204" charset="0"/>
                          <a:cs typeface="Lato Light" panose="020B0604020202020204" charset="0"/>
                        </a:rPr>
                        <a:t>2. Выявление неправильности проведения идентификации, в том числе присвоения типового наименования (именного кода) опасному производственному объекту и классификации опасного производственного объекта в соответствии с приложением 2 к Федеральному закону</a:t>
                      </a:r>
                    </a:p>
                  </a:txBody>
                  <a:tcPr marL="91435" marR="91435" marT="45723" marB="45723">
                    <a:noFill/>
                  </a:tcPr>
                </a:tc>
              </a:tr>
              <a:tr h="951518">
                <a:tc>
                  <a:txBody>
                    <a:bodyPr/>
                    <a:lstStyle/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Lato Light" panose="020B0604020202020204" charset="0"/>
                          <a:cs typeface="Lato Light" panose="020B0604020202020204" charset="0"/>
                        </a:rPr>
                        <a:t> 3. Отсутствие оснований для внесения изменений в сведения, содержащиеся в государственном реестре, предусмотренных Правилами (в случае представления заявления о внесении изменений                   в сведения)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Lato Light" panose="020B0604020202020204" charset="0"/>
                        <a:cs typeface="Lato Light" panose="020B0604020202020204" charset="0"/>
                      </a:endParaRPr>
                    </a:p>
                  </a:txBody>
                  <a:tcPr marL="91435" marR="91435" marT="45723" marB="45723">
                    <a:noFill/>
                  </a:tcPr>
                </a:tc>
              </a:tr>
              <a:tr h="1130639">
                <a:tc>
                  <a:txBody>
                    <a:bodyPr/>
                    <a:lstStyle/>
                    <a:p>
                      <a:r>
                        <a:rPr lang="ru-RU" sz="1400" b="0" i="1" dirty="0" smtClean="0">
                          <a:solidFill>
                            <a:srgbClr val="C00000"/>
                          </a:solidFill>
                          <a:latin typeface="Lato Light" panose="020B0604020202020204" charset="0"/>
                          <a:cs typeface="Lato Light" panose="020B0604020202020204" charset="0"/>
                        </a:rPr>
                        <a:t>4.</a:t>
                      </a:r>
                      <a:r>
                        <a:rPr lang="ru-RU" sz="1400" b="0" i="1" baseline="0" dirty="0" smtClean="0">
                          <a:solidFill>
                            <a:srgbClr val="C00000"/>
                          </a:solidFill>
                          <a:latin typeface="Lato Light" panose="020B0604020202020204" charset="0"/>
                          <a:cs typeface="Lato Light" panose="020B0604020202020204" charset="0"/>
                        </a:rPr>
                        <a:t> </a:t>
                      </a:r>
                      <a:r>
                        <a:rPr lang="ru-RU" sz="1400" b="0" i="1" dirty="0" smtClean="0">
                          <a:solidFill>
                            <a:srgbClr val="C00000"/>
                          </a:solidFill>
                          <a:latin typeface="Lato Light" panose="020B0604020202020204" charset="0"/>
                          <a:cs typeface="Lato Light" panose="020B0604020202020204" charset="0"/>
                        </a:rPr>
                        <a:t>Не устранение эксплуатирующей организацией в срок, на который приостановлено рассмотрение заявления о регистрации объекта (заявления о внесении изменений в сведения) и прилагаемых к нему документов и сведений, выявленных несоответствий, указанных в уведомлении, предусмотренном настоящими Правилами</a:t>
                      </a:r>
                    </a:p>
                  </a:txBody>
                  <a:tcPr marL="91435" marR="91435" marT="45723" marB="45723">
                    <a:noFill/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92460" y="5337213"/>
            <a:ext cx="452817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9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50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Заголовок 1"/>
          <p:cNvSpPr txBox="1">
            <a:spLocks/>
          </p:cNvSpPr>
          <p:nvPr/>
        </p:nvSpPr>
        <p:spPr bwMode="auto">
          <a:xfrm>
            <a:off x="428625" y="236538"/>
            <a:ext cx="7566025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14400" eaLnBrk="1" hangingPunct="1"/>
            <a:r>
              <a:rPr lang="ru-RU" altLang="ru-RU" sz="1900" dirty="0" smtClean="0">
                <a:solidFill>
                  <a:schemeClr val="bg1"/>
                </a:solidFill>
                <a:latin typeface="Lato"/>
              </a:rPr>
              <a:t>ВНЕСЕНИЕ ИЗМЕНЕНИЙ В РЕЕСТР ОПО</a:t>
            </a:r>
            <a:endParaRPr lang="ru-RU" altLang="ru-RU" sz="1900" dirty="0">
              <a:solidFill>
                <a:schemeClr val="bg1"/>
              </a:solidFill>
              <a:latin typeface="Lato"/>
            </a:endParaRPr>
          </a:p>
        </p:txBody>
      </p:sp>
      <p:pic>
        <p:nvPicPr>
          <p:cNvPr id="9220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328613"/>
            <a:ext cx="7334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Прямоугольник 4"/>
          <p:cNvSpPr>
            <a:spLocks noChangeArrowheads="1"/>
          </p:cNvSpPr>
          <p:nvPr/>
        </p:nvSpPr>
        <p:spPr bwMode="auto">
          <a:xfrm>
            <a:off x="560388" y="4616450"/>
            <a:ext cx="8905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 sz="1200" b="1" dirty="0">
              <a:latin typeface="Lato Light"/>
            </a:endParaRPr>
          </a:p>
          <a:p>
            <a:pPr eaLnBrk="1" hangingPunct="1"/>
            <a:endParaRPr lang="ru-RU" altLang="ru-RU" sz="1200" b="1" dirty="0">
              <a:latin typeface="Lato Light"/>
            </a:endParaRPr>
          </a:p>
        </p:txBody>
      </p:sp>
      <p:sp>
        <p:nvSpPr>
          <p:cNvPr id="922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190A8A4A-B056-4BAA-870D-01FDF1DCA2DA}" type="slidenum">
              <a:rPr lang="ru-RU" altLang="ru-RU" sz="1200" smtClean="0">
                <a:solidFill>
                  <a:srgbClr val="898989"/>
                </a:solidFill>
              </a:rPr>
              <a:pPr/>
              <a:t>9</a:t>
            </a:fld>
            <a:endParaRPr lang="ru-RU" altLang="ru-RU" sz="1200" dirty="0" smtClean="0">
              <a:solidFill>
                <a:srgbClr val="898989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046905"/>
              </p:ext>
            </p:extLst>
          </p:nvPr>
        </p:nvGraphicFramePr>
        <p:xfrm>
          <a:off x="560388" y="1556792"/>
          <a:ext cx="8598160" cy="4431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9080"/>
                <a:gridCol w="4299080"/>
              </a:tblGrid>
              <a:tr h="3960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Основания для внесения изменений</a:t>
                      </a: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B0604020202020204" charset="0"/>
                          <a:ea typeface="+mn-ea"/>
                          <a:cs typeface="Lato" panose="020B0604020202020204" charset="0"/>
                        </a:rPr>
                        <a:t>Документы необходимые для внесения изменений в реестр</a:t>
                      </a:r>
                      <a:endParaRPr lang="ru-RU" sz="1300" dirty="0">
                        <a:solidFill>
                          <a:schemeClr val="tx1"/>
                        </a:solidFill>
                        <a:latin typeface="Lato" panose="020B0604020202020204" charset="0"/>
                        <a:cs typeface="Lato" panose="020B0604020202020204" charset="0"/>
                      </a:endParaRP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516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300" b="1" i="1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1. Изменение характеристик ОПО </a:t>
                      </a:r>
                    </a:p>
                    <a:p>
                      <a:pPr marL="0" indent="0">
                        <a:buNone/>
                      </a:pPr>
                      <a:endParaRPr lang="ru-RU" sz="1300" b="1" i="1" dirty="0" smtClean="0">
                        <a:solidFill>
                          <a:schemeClr val="tx1"/>
                        </a:solidFill>
                        <a:latin typeface="Lato" panose="020B0604020202020204" charset="0"/>
                        <a:cs typeface="Lato" panose="020B0604020202020204" charset="0"/>
                      </a:endParaRP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300" dirty="0" smtClean="0">
                          <a:latin typeface="Lato" panose="020B0604020202020204" charset="0"/>
                          <a:cs typeface="Lato" panose="020B0604020202020204" charset="0"/>
                        </a:rPr>
                        <a:t>Пункт 28 Правил: </a:t>
                      </a:r>
                    </a:p>
                    <a:p>
                      <a:r>
                        <a:rPr lang="ru-RU" sz="1300" dirty="0" smtClean="0">
                          <a:latin typeface="Lato" panose="020B0604020202020204" charset="0"/>
                          <a:cs typeface="Lato" panose="020B0604020202020204" charset="0"/>
                        </a:rPr>
                        <a:t>Необходимо </a:t>
                      </a:r>
                      <a:r>
                        <a:rPr lang="ru-RU" sz="1300" b="1" dirty="0" smtClean="0">
                          <a:latin typeface="Lato" panose="020B0604020202020204" charset="0"/>
                          <a:cs typeface="Lato" panose="020B0604020202020204" charset="0"/>
                        </a:rPr>
                        <a:t>заявление</a:t>
                      </a:r>
                      <a:r>
                        <a:rPr lang="ru-RU" sz="1300" dirty="0" smtClean="0">
                          <a:latin typeface="Lato" panose="020B0604020202020204" charset="0"/>
                          <a:cs typeface="Lato" panose="020B0604020202020204" charset="0"/>
                        </a:rPr>
                        <a:t> о внесении изменений в сведения, соответствующее требованиям, установленным Правилами, и прилагаемые к нему документы и сведения, предусмотренные пунктами 13, 14 и 16 настоящих Правил, </a:t>
                      </a: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441">
                <a:tc>
                  <a:txBody>
                    <a:bodyPr/>
                    <a:lstStyle/>
                    <a:p>
                      <a:pPr marL="0" marR="0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1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2. Изменение эксплуатирующей организации</a:t>
                      </a: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7403">
                <a:tc>
                  <a:txBody>
                    <a:bodyPr/>
                    <a:lstStyle/>
                    <a:p>
                      <a:pPr marL="0" marR="0" indent="0" algn="l" defTabSz="8928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1" dirty="0" smtClean="0">
                          <a:solidFill>
                            <a:schemeClr val="tx1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3. Изменение адреса опасного производственного объекта </a:t>
                      </a:r>
                    </a:p>
                    <a:p>
                      <a:pPr marL="0" indent="0">
                        <a:buNone/>
                      </a:pPr>
                      <a:endParaRPr lang="ru-RU" sz="1300" b="1" i="1" dirty="0" smtClean="0">
                        <a:solidFill>
                          <a:schemeClr val="tx1"/>
                        </a:solidFill>
                        <a:latin typeface="Lato" panose="020B0604020202020204" charset="0"/>
                        <a:cs typeface="Lato" panose="020B0604020202020204" charset="0"/>
                      </a:endParaRP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36367">
                <a:tc>
                  <a:txBody>
                    <a:bodyPr/>
                    <a:lstStyle/>
                    <a:p>
                      <a:r>
                        <a:rPr lang="ru-RU" sz="1300" b="1" i="1" dirty="0" smtClean="0">
                          <a:solidFill>
                            <a:srgbClr val="C00000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4.</a:t>
                      </a:r>
                      <a:r>
                        <a:rPr lang="ru-RU" sz="1300" b="1" i="1" baseline="0" dirty="0" smtClean="0">
                          <a:solidFill>
                            <a:srgbClr val="C00000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 </a:t>
                      </a:r>
                      <a:r>
                        <a:rPr lang="ru-RU" sz="1300" b="1" i="1" dirty="0" smtClean="0">
                          <a:solidFill>
                            <a:srgbClr val="C00000"/>
                          </a:solidFill>
                          <a:latin typeface="Lato" panose="020B0604020202020204" charset="0"/>
                          <a:cs typeface="Lato" panose="020B0604020202020204" charset="0"/>
                        </a:rPr>
                        <a:t>Изменение сведений об эксплуатирующей организации (в связи с реорганизацией юридического лица в форме преобразования, присоединения или слияния, изменением полного и (или) сокращенного наименований, адреса юридического лица, изменением фамилии, имени и (или) отчества (при наличии) индивидуального предпринимателя)</a:t>
                      </a: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Lato" panose="020B0604020202020204" charset="0"/>
                          <a:cs typeface="Lato" panose="020B0604020202020204" charset="0"/>
                        </a:rPr>
                        <a:t>Пункт 29 Правил: </a:t>
                      </a:r>
                    </a:p>
                    <a:p>
                      <a:r>
                        <a:rPr lang="ru-RU" sz="1300" dirty="0" smtClean="0">
                          <a:latin typeface="Lato" panose="020B0604020202020204" charset="0"/>
                          <a:cs typeface="Lato" panose="020B0604020202020204" charset="0"/>
                        </a:rPr>
                        <a:t>осуществляется </a:t>
                      </a:r>
                      <a:r>
                        <a:rPr lang="ru-RU" sz="1300" b="1" dirty="0" smtClean="0">
                          <a:latin typeface="Lato" panose="020B0604020202020204" charset="0"/>
                          <a:cs typeface="Lato" panose="020B0604020202020204" charset="0"/>
                        </a:rPr>
                        <a:t>без представления заявления   </a:t>
                      </a:r>
                      <a:r>
                        <a:rPr lang="ru-RU" sz="1300" dirty="0" smtClean="0">
                          <a:latin typeface="Lato" panose="020B0604020202020204" charset="0"/>
                          <a:cs typeface="Lato" panose="020B0604020202020204" charset="0"/>
                        </a:rPr>
                        <a:t>              о внесении изменений в сведения </a:t>
                      </a:r>
                      <a:r>
                        <a:rPr lang="ru-RU" sz="1300" u="sng" dirty="0" smtClean="0">
                          <a:latin typeface="Lato" panose="020B0604020202020204" charset="0"/>
                          <a:cs typeface="Lato" panose="020B0604020202020204" charset="0"/>
                        </a:rPr>
                        <a:t>в день поступления </a:t>
                      </a:r>
                      <a:r>
                        <a:rPr lang="ru-RU" sz="1300" dirty="0" smtClean="0">
                          <a:latin typeface="Lato" panose="020B0604020202020204" charset="0"/>
                          <a:cs typeface="Lato" panose="020B0604020202020204" charset="0"/>
                        </a:rPr>
                        <a:t>соответствующей информации                           в федеральный орган исполнительной власти или Корпорацию посредством единой системы межведомственного электронного взаимодействия. Организация</a:t>
                      </a:r>
                      <a:r>
                        <a:rPr lang="ru-RU" sz="1300" baseline="0" dirty="0" smtClean="0">
                          <a:latin typeface="Lato" panose="020B0604020202020204" charset="0"/>
                          <a:cs typeface="Lato" panose="020B0604020202020204" charset="0"/>
                        </a:rPr>
                        <a:t> </a:t>
                      </a:r>
                      <a:r>
                        <a:rPr lang="ru-RU" sz="1300" b="1" baseline="0" dirty="0" smtClean="0">
                          <a:latin typeface="Lato" panose="020B0604020202020204" charset="0"/>
                          <a:cs typeface="Lato" panose="020B0604020202020204" charset="0"/>
                        </a:rPr>
                        <a:t>вправе направить уведомление                   </a:t>
                      </a:r>
                      <a:r>
                        <a:rPr lang="ru-RU" sz="1300" baseline="0" dirty="0" smtClean="0">
                          <a:latin typeface="Lato" panose="020B0604020202020204" charset="0"/>
                          <a:cs typeface="Lato" panose="020B0604020202020204" charset="0"/>
                        </a:rPr>
                        <a:t>в регистрирующий орган, при этом срок внесения изменений - </a:t>
                      </a:r>
                      <a:r>
                        <a:rPr lang="ru-RU" sz="1300" b="1" baseline="0" dirty="0" smtClean="0">
                          <a:latin typeface="Lato" panose="020B0604020202020204" charset="0"/>
                          <a:cs typeface="Lato" panose="020B0604020202020204" charset="0"/>
                        </a:rPr>
                        <a:t>5</a:t>
                      </a:r>
                      <a:r>
                        <a:rPr lang="ru-RU" sz="1300" baseline="0" dirty="0" smtClean="0">
                          <a:latin typeface="Lato" panose="020B0604020202020204" charset="0"/>
                          <a:cs typeface="Lato" panose="020B0604020202020204" charset="0"/>
                        </a:rPr>
                        <a:t> рабочих дней.</a:t>
                      </a:r>
                      <a:endParaRPr lang="ru-RU" sz="1300" dirty="0" smtClean="0">
                        <a:latin typeface="Lato" panose="020B0604020202020204" charset="0"/>
                        <a:cs typeface="Lato" panose="020B0604020202020204" charset="0"/>
                      </a:endParaRPr>
                    </a:p>
                    <a:p>
                      <a:endParaRPr lang="ru-RU" sz="1300" dirty="0">
                        <a:latin typeface="Lato" panose="020B0604020202020204" charset="0"/>
                        <a:cs typeface="Lato" panose="020B0604020202020204" charset="0"/>
                      </a:endParaRPr>
                    </a:p>
                  </a:txBody>
                  <a:tcPr marL="91437" marR="91437" marT="45729" marB="457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40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12105</TotalTime>
  <Words>1135</Words>
  <Application>Microsoft Office PowerPoint</Application>
  <PresentationFormat>Лист A4 (210x297 мм)</PresentationFormat>
  <Paragraphs>212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a_PlakatTitul</vt:lpstr>
      <vt:lpstr>Lato Light</vt:lpstr>
      <vt:lpstr>Lato</vt:lpstr>
      <vt:lpstr>Tahoma</vt:lpstr>
      <vt:lpstr>Wingdings</vt:lpstr>
      <vt:lpstr>Times New Roman</vt:lpstr>
      <vt:lpstr>Calibri</vt:lpstr>
      <vt:lpstr>Arial Narrow</vt:lpstr>
      <vt:lpstr>Тема Office</vt:lpstr>
      <vt:lpstr>  Изменения законодательства в рамках предоставления государственных услуг в 2026 году.  Оказание государственных услуг в электронном виде  (с использованием ЕПГУ). </vt:lpstr>
      <vt:lpstr>ИЗМЕНЕНИЯ Нормативных и правовых актОВ</vt:lpstr>
      <vt:lpstr>ПРАВОВЫЕ АКТЫ, РЕГЛАМЕНТИРУЮЩИЕ РЕГИСТРАЦИЮ ОПАСНЫХ ПРОИЗВОДСТВЕННЫХ ОБЪЕКТОВ, С 01 МАРТА 2026 ГОДА</vt:lpstr>
      <vt:lpstr>ИЗМЕНЕНИЯ В ПРАВИЛАХ РЕГИСТРАЦИИ ОПО</vt:lpstr>
      <vt:lpstr>СРОКИ ПРЕДОСТАВЛЕНИЯ ГОСУДАРСТВЕННОЙ УСЛУГИ</vt:lpstr>
      <vt:lpstr>ПЕРЕЧЕНЬ НЕОБХОДИМЫХ ДОКУМЕНТОВ </vt:lpstr>
      <vt:lpstr>Презентация PowerPoint</vt:lpstr>
      <vt:lpstr>ИЗМЕНЕНИЯ В ОСНОВАНИЯ ДЛЯ ОТКАЗА</vt:lpstr>
      <vt:lpstr>Презентация PowerPoint</vt:lpstr>
      <vt:lpstr>СМЕНА ЭКСПЛУАТИРУЮЩЕЙ ОРГАНИЗАЦИИ</vt:lpstr>
      <vt:lpstr>ЛИЦЕНЗИРОВАНИЕ В ЭЛЕКТРОННОМ ВИДЕ </vt:lpstr>
      <vt:lpstr>ВЕДЕНИЕ РЕЕСТРА ЗАКЛЮЧЕНИЙ ЭКСПЕРТИЗЫ ПРОМЫШЛЕННОЙ  БЕЗОПАСНОСТИ</vt:lpstr>
      <vt:lpstr>ГОСУДАРСТВЕННЫЕ УСЛУГИ В ЭЛЕКТРОННОМ ВИДЕ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КОЛИЧЕСТВО ОПАСТНЫХ ПРОИЗВОДСТВЕННЫХ ОБЪЕКТОВ</dc:title>
  <dc:creator>Илья</dc:creator>
  <cp:lastModifiedBy>Остапова Ю.Н.</cp:lastModifiedBy>
  <cp:revision>812</cp:revision>
  <cp:lastPrinted>2026-08-12T12:30:05Z</cp:lastPrinted>
  <dcterms:created xsi:type="dcterms:W3CDTF">2018-02-26T10:08:29Z</dcterms:created>
  <dcterms:modified xsi:type="dcterms:W3CDTF">2026-09-07T13:46:34Z</dcterms:modified>
</cp:coreProperties>
</file>